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01" r:id="rId2"/>
    <p:sldId id="262" r:id="rId3"/>
    <p:sldId id="263" r:id="rId4"/>
    <p:sldId id="264" r:id="rId5"/>
    <p:sldId id="267" r:id="rId6"/>
    <p:sldId id="265" r:id="rId7"/>
    <p:sldId id="298" r:id="rId8"/>
    <p:sldId id="272" r:id="rId9"/>
  </p:sldIdLst>
  <p:sldSz cx="12192000" cy="6858000"/>
  <p:notesSz cx="6889750" cy="1002188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108" d="100"/>
          <a:sy n="108"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da-DK"/>
          </a:p>
        </p:txBody>
      </p:sp>
      <p:sp>
        <p:nvSpPr>
          <p:cNvPr id="3" name="Pladsholder til dato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06EA4BEE-1308-475D-8560-0E60DD3A5860}" type="datetimeFigureOut">
              <a:rPr lang="da-DK" smtClean="0"/>
              <a:t>07-11-2023</a:t>
            </a:fld>
            <a:endParaRPr lang="da-DK"/>
          </a:p>
        </p:txBody>
      </p:sp>
      <p:sp>
        <p:nvSpPr>
          <p:cNvPr id="4" name="Pladsholder til slidebillede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da-DK"/>
          </a:p>
        </p:txBody>
      </p:sp>
      <p:sp>
        <p:nvSpPr>
          <p:cNvPr id="5" name="Pladsholder til not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da-DK"/>
          </a:p>
        </p:txBody>
      </p:sp>
      <p:sp>
        <p:nvSpPr>
          <p:cNvPr id="7" name="Pladsholder til slidenumm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429E9CAA-FCD1-46BE-8FE2-4A75BE26BB50}" type="slidenum">
              <a:rPr lang="da-DK" smtClean="0"/>
              <a:t>‹nr.›</a:t>
            </a:fld>
            <a:endParaRPr lang="da-DK"/>
          </a:p>
        </p:txBody>
      </p:sp>
    </p:spTree>
    <p:extLst>
      <p:ext uri="{BB962C8B-B14F-4D97-AF65-F5344CB8AC3E}">
        <p14:creationId xmlns:p14="http://schemas.microsoft.com/office/powerpoint/2010/main" val="2922266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Geografi handler om sammenhænge mellem mennesker og omgivelser på tværs af natur, samfund, kultur og miljø. Sammenhænge mellem mennesker og omgivelserne lokalt, regionalt og internationalt, beskriver menneskers levevilkår. Men det er mere komplekst end det.</a:t>
            </a:r>
          </a:p>
          <a:p>
            <a:r>
              <a:rPr lang="da-DK" b="1" dirty="0"/>
              <a:t>De humane systemer - kulturgeografien </a:t>
            </a:r>
            <a:r>
              <a:rPr lang="da-DK" dirty="0"/>
              <a:t>handler fx om demografi/befolkning, erhverv, økonomi, bebyggelse, infrastruktur og politik/geopolitik.</a:t>
            </a:r>
          </a:p>
          <a:p>
            <a:r>
              <a:rPr lang="da-DK" dirty="0"/>
              <a:t>Disse discipliner interagerer og udformer kulturlandskabet på jordoverfladen.</a:t>
            </a:r>
          </a:p>
          <a:p>
            <a:r>
              <a:rPr lang="da-DK" b="1" dirty="0"/>
              <a:t>De naturlige systemer – naturgeografien </a:t>
            </a:r>
            <a:r>
              <a:rPr lang="da-DK" dirty="0"/>
              <a:t>beskæftiger sig med  tre sfærer: </a:t>
            </a:r>
            <a:r>
              <a:rPr lang="da-DK" b="1" dirty="0" err="1"/>
              <a:t>lithosfæren</a:t>
            </a:r>
            <a:r>
              <a:rPr lang="da-DK" b="1" dirty="0"/>
              <a:t>, atmosfæren, hydrosfæren</a:t>
            </a:r>
            <a:r>
              <a:rPr lang="da-DK" dirty="0"/>
              <a:t>.</a:t>
            </a:r>
          </a:p>
          <a:p>
            <a:r>
              <a:rPr lang="da-DK" dirty="0"/>
              <a:t>Geologi og geomorfologi undersøger </a:t>
            </a:r>
            <a:r>
              <a:rPr lang="da-DK" dirty="0" err="1"/>
              <a:t>lithosfæren</a:t>
            </a:r>
            <a:endParaRPr lang="da-DK" dirty="0"/>
          </a:p>
          <a:p>
            <a:r>
              <a:rPr lang="da-DK" dirty="0"/>
              <a:t>Meteorologi og klimatologi undersøger atmosfæren.</a:t>
            </a:r>
          </a:p>
          <a:p>
            <a:r>
              <a:rPr lang="da-DK" dirty="0"/>
              <a:t>Hydrosfæren undersøger Jordens vand – under, på og over jordoverfladen.</a:t>
            </a:r>
          </a:p>
          <a:p>
            <a:r>
              <a:rPr lang="da-DK" b="1" dirty="0"/>
              <a:t>De humane og naturlige systemer interaktion er geografis genstandsfelt. </a:t>
            </a:r>
            <a:r>
              <a:rPr lang="da-DK" b="0" dirty="0"/>
              <a:t>Det er rimeligt komplekst og derfor kan man gå en anden vej for at forstå og arbejde med faget.</a:t>
            </a:r>
            <a:endParaRPr lang="da-DK" b="1" dirty="0"/>
          </a:p>
          <a:p>
            <a:r>
              <a:rPr lang="da-DK" dirty="0"/>
              <a:t>Når vi vil forstå geografi, så kan vi med fordel anvende rumlighed, at se og afdække mønstre, undersøge sammenhænge og nogle gange forandringer over tid for at få viden om og indsigt menneskers levevilkår.</a:t>
            </a:r>
          </a:p>
          <a:p>
            <a:endParaRPr lang="da-DK" dirty="0"/>
          </a:p>
        </p:txBody>
      </p:sp>
      <p:sp>
        <p:nvSpPr>
          <p:cNvPr id="4" name="Pladsholder til slidenummer 3"/>
          <p:cNvSpPr>
            <a:spLocks noGrp="1"/>
          </p:cNvSpPr>
          <p:nvPr>
            <p:ph type="sldNum" sz="quarter" idx="5"/>
          </p:nvPr>
        </p:nvSpPr>
        <p:spPr/>
        <p:txBody>
          <a:bodyPr/>
          <a:lstStyle/>
          <a:p>
            <a:fld id="{429E9CAA-FCD1-46BE-8FE2-4A75BE26BB50}" type="slidenum">
              <a:rPr lang="da-DK" smtClean="0"/>
              <a:t>1</a:t>
            </a:fld>
            <a:endParaRPr lang="da-DK"/>
          </a:p>
        </p:txBody>
      </p:sp>
    </p:spTree>
    <p:extLst>
      <p:ext uri="{BB962C8B-B14F-4D97-AF65-F5344CB8AC3E}">
        <p14:creationId xmlns:p14="http://schemas.microsoft.com/office/powerpoint/2010/main" val="1794225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Rumlighed er altid første punkt til at aktivere vores forforståelse. </a:t>
            </a:r>
          </a:p>
          <a:p>
            <a:r>
              <a:rPr lang="da-DK" dirty="0"/>
              <a:t>Steder som Danmarks hovedstad eller tropisk regnskov skaber mentale billeder, som er en aktiv del af lokalisering.</a:t>
            </a:r>
          </a:p>
          <a:p>
            <a:r>
              <a:rPr lang="da-DK" dirty="0"/>
              <a:t>Navne på land, by, en lokalitet, region eller verdensdel er med til at fokusere og visualisere de personlige/mentale kort.</a:t>
            </a:r>
          </a:p>
          <a:p>
            <a:r>
              <a:rPr lang="da-DK" dirty="0"/>
              <a:t>GPS koordinaterne for Himmelbjerget 56 </a:t>
            </a:r>
            <a:r>
              <a:rPr lang="da-DK" sz="1500" dirty="0"/>
              <a:t>grader 06.253 N og 009 grader 41,231 Ø, men vi må også huske højden - 147 </a:t>
            </a:r>
            <a:r>
              <a:rPr lang="da-DK" sz="1500" dirty="0" err="1"/>
              <a:t>moh</a:t>
            </a:r>
            <a:r>
              <a:rPr lang="da-DK" sz="1500" dirty="0"/>
              <a:t>. Det er en </a:t>
            </a:r>
            <a:r>
              <a:rPr lang="da-DK" sz="1500" b="1" dirty="0"/>
              <a:t>absolut lokalisering.</a:t>
            </a:r>
          </a:p>
          <a:p>
            <a:r>
              <a:rPr lang="da-DK" sz="1500" dirty="0"/>
              <a:t>Horsens ligger øst for Give, NØ for Vejle, SV for Århus. Her er der tale om </a:t>
            </a:r>
            <a:r>
              <a:rPr lang="da-DK" sz="1500" b="1" dirty="0"/>
              <a:t>relative lokaliseringer</a:t>
            </a:r>
            <a:r>
              <a:rPr lang="da-DK" sz="1500" dirty="0"/>
              <a:t>.</a:t>
            </a:r>
          </a:p>
          <a:p>
            <a:r>
              <a:rPr lang="da-DK" sz="1500" dirty="0"/>
              <a:t>Kort kan som udgangspunkt være politiske eller fysiske. De giver forskellige typer af informationer.</a:t>
            </a:r>
          </a:p>
          <a:p>
            <a:r>
              <a:rPr lang="da-DK" sz="1500" dirty="0"/>
              <a:t>At stå på en lokalitet giver andre informationer om stedet.</a:t>
            </a:r>
            <a:endParaRPr lang="da-DK" dirty="0"/>
          </a:p>
        </p:txBody>
      </p:sp>
      <p:sp>
        <p:nvSpPr>
          <p:cNvPr id="4" name="Pladsholder til slidenummer 3"/>
          <p:cNvSpPr>
            <a:spLocks noGrp="1"/>
          </p:cNvSpPr>
          <p:nvPr>
            <p:ph type="sldNum" sz="quarter" idx="5"/>
          </p:nvPr>
        </p:nvSpPr>
        <p:spPr/>
        <p:txBody>
          <a:bodyPr/>
          <a:lstStyle/>
          <a:p>
            <a:fld id="{429E9CAA-FCD1-46BE-8FE2-4A75BE26BB50}" type="slidenum">
              <a:rPr lang="da-DK" smtClean="0"/>
              <a:t>2</a:t>
            </a:fld>
            <a:endParaRPr lang="da-DK"/>
          </a:p>
        </p:txBody>
      </p:sp>
    </p:spTree>
    <p:extLst>
      <p:ext uri="{BB962C8B-B14F-4D97-AF65-F5344CB8AC3E}">
        <p14:creationId xmlns:p14="http://schemas.microsoft.com/office/powerpoint/2010/main" val="2523293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Hvor kan man se mønstre? </a:t>
            </a:r>
          </a:p>
          <a:p>
            <a:r>
              <a:rPr lang="da-DK" dirty="0"/>
              <a:t>Mønstre kan fx være migration, vindsystemer, BNP/HDI, bjergkæder og områder med produktion af hvede mm.</a:t>
            </a:r>
          </a:p>
          <a:p>
            <a:r>
              <a:rPr lang="da-DK" b="1" dirty="0"/>
              <a:t>Naturskabte mønstre </a:t>
            </a:r>
          </a:p>
          <a:p>
            <a:r>
              <a:rPr lang="da-DK" sz="1300" dirty="0"/>
              <a:t>Klimazoner og plantebælter</a:t>
            </a:r>
          </a:p>
          <a:p>
            <a:r>
              <a:rPr lang="da-DK" sz="1300" dirty="0"/>
              <a:t>Havstrømme, vindsystemer  fx vandrende lavtryk.</a:t>
            </a:r>
          </a:p>
          <a:p>
            <a:r>
              <a:rPr lang="da-DK" sz="1300" dirty="0"/>
              <a:t>Naturkatastrofer - jordskælv, vulkanudbrud, mudderskred, skovbrande, skybrud og tørke.</a:t>
            </a:r>
          </a:p>
          <a:p>
            <a:endParaRPr lang="da-DK" b="1" dirty="0"/>
          </a:p>
          <a:p>
            <a:r>
              <a:rPr lang="da-DK" b="1" dirty="0"/>
              <a:t>Menneskeskabte mønstre </a:t>
            </a:r>
          </a:p>
          <a:p>
            <a:r>
              <a:rPr lang="da-DK" sz="1300" dirty="0"/>
              <a:t>Landbrug og anden fødevareproduktion</a:t>
            </a:r>
          </a:p>
          <a:p>
            <a:r>
              <a:rPr lang="da-DK" sz="1300" dirty="0"/>
              <a:t>Infrastruktur - </a:t>
            </a:r>
          </a:p>
          <a:p>
            <a:r>
              <a:rPr lang="da-DK" sz="1300" dirty="0"/>
              <a:t>Udvinding af lagerenergi som olie, gas, kul og uran</a:t>
            </a:r>
          </a:p>
          <a:p>
            <a:r>
              <a:rPr lang="da-DK" sz="1300" dirty="0"/>
              <a:t>Produktion af vedvarende energi</a:t>
            </a:r>
          </a:p>
          <a:p>
            <a:r>
              <a:rPr lang="da-DK" sz="1300" dirty="0"/>
              <a:t>Ulighed, migration og flygtningestrømme</a:t>
            </a:r>
          </a:p>
          <a:p>
            <a:r>
              <a:rPr lang="da-DK" sz="1300" dirty="0"/>
              <a:t>Ændringer af naturlige mønstre skaber naturkatastrofer</a:t>
            </a:r>
          </a:p>
          <a:p>
            <a:r>
              <a:rPr lang="da-DK" b="1" dirty="0"/>
              <a:t>Samspillet mellem naturlige og humane mønstre</a:t>
            </a:r>
          </a:p>
          <a:p>
            <a:r>
              <a:rPr lang="da-DK" b="0" dirty="0"/>
              <a:t>Urbanisering fx de stigende antal af megabyer</a:t>
            </a:r>
          </a:p>
          <a:p>
            <a:r>
              <a:rPr lang="da-DK" b="0" dirty="0"/>
              <a:t>Menneskers udvinding/produktion og brug af resurser fx vand, energi og fødevarer</a:t>
            </a:r>
          </a:p>
        </p:txBody>
      </p:sp>
      <p:sp>
        <p:nvSpPr>
          <p:cNvPr id="4" name="Pladsholder til slidenummer 3"/>
          <p:cNvSpPr>
            <a:spLocks noGrp="1"/>
          </p:cNvSpPr>
          <p:nvPr>
            <p:ph type="sldNum" sz="quarter" idx="5"/>
          </p:nvPr>
        </p:nvSpPr>
        <p:spPr/>
        <p:txBody>
          <a:bodyPr/>
          <a:lstStyle/>
          <a:p>
            <a:fld id="{429E9CAA-FCD1-46BE-8FE2-4A75BE26BB50}" type="slidenum">
              <a:rPr lang="da-DK" smtClean="0"/>
              <a:t>3</a:t>
            </a:fld>
            <a:endParaRPr lang="da-DK"/>
          </a:p>
        </p:txBody>
      </p:sp>
    </p:spTree>
    <p:extLst>
      <p:ext uri="{BB962C8B-B14F-4D97-AF65-F5344CB8AC3E}">
        <p14:creationId xmlns:p14="http://schemas.microsoft.com/office/powerpoint/2010/main" val="1735684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Forandring før, nu og i fremtiden – her blot stikord.</a:t>
            </a:r>
          </a:p>
          <a:p>
            <a:r>
              <a:rPr lang="da-DK" b="1" dirty="0"/>
              <a:t>Forandringer i fortiden </a:t>
            </a:r>
            <a:r>
              <a:rPr lang="da-DK" dirty="0"/>
              <a:t>kan være klimaændringer som istider og mellemistider.</a:t>
            </a:r>
          </a:p>
          <a:p>
            <a:r>
              <a:rPr lang="da-DK" dirty="0"/>
              <a:t>1.,2.,3. 4. og 5. masseuddøen, som alle var forårsaget af naturkatastrofer</a:t>
            </a:r>
          </a:p>
          <a:p>
            <a:r>
              <a:rPr lang="da-DK" dirty="0"/>
              <a:t>Fra jægere og samlere til agerbrugere</a:t>
            </a:r>
          </a:p>
          <a:p>
            <a:r>
              <a:rPr lang="da-DK" b="1" dirty="0"/>
              <a:t>Forandringer i nutiden </a:t>
            </a:r>
          </a:p>
          <a:p>
            <a:r>
              <a:rPr lang="da-DK" b="0" dirty="0"/>
              <a:t>Intensiveret landbrugsproduktion</a:t>
            </a:r>
          </a:p>
          <a:p>
            <a:r>
              <a:rPr lang="da-DK" b="0" dirty="0"/>
              <a:t>Intensiveret brug af metaller, fossile energikilder, rent vand …</a:t>
            </a:r>
          </a:p>
          <a:p>
            <a:r>
              <a:rPr lang="da-DK" b="0" dirty="0"/>
              <a:t>A</a:t>
            </a:r>
            <a:r>
              <a:rPr lang="da-DK" dirty="0"/>
              <a:t>ntallet af megabyer vokser befolkningsvandringer fra land til store byer accelerer</a:t>
            </a:r>
          </a:p>
          <a:p>
            <a:r>
              <a:rPr lang="da-DK" dirty="0"/>
              <a:t>Migration og flygtningestrømme fra fattige land/U-</a:t>
            </a:r>
            <a:r>
              <a:rPr lang="da-DK" dirty="0" err="1"/>
              <a:t>ande</a:t>
            </a:r>
            <a:r>
              <a:rPr lang="da-DK" dirty="0"/>
              <a:t> til rige lande/</a:t>
            </a:r>
            <a:r>
              <a:rPr lang="da-DK" dirty="0" err="1"/>
              <a:t>I-lande</a:t>
            </a:r>
            <a:endParaRPr lang="da-DK" dirty="0"/>
          </a:p>
          <a:p>
            <a:r>
              <a:rPr lang="da-DK" dirty="0"/>
              <a:t>Klimaændringer og den 6. masseuddøen, som er menneskeskabt.</a:t>
            </a:r>
          </a:p>
          <a:p>
            <a:r>
              <a:rPr lang="da-DK" dirty="0"/>
              <a:t>Befolkningstilvækst globalt og fald i befolkningstal i flere lande. Otte </a:t>
            </a:r>
          </a:p>
          <a:p>
            <a:r>
              <a:rPr lang="da-DK" dirty="0"/>
              <a:t>Teknologiændringer fra spade, ard, plov trukket af dyr og af motorer til landbrugsmaskiner og mere eller mindre styret af computere.</a:t>
            </a:r>
          </a:p>
          <a:p>
            <a:r>
              <a:rPr lang="da-DK" b="1" dirty="0"/>
              <a:t>Forandringer i fremtiden</a:t>
            </a:r>
          </a:p>
          <a:p>
            <a:r>
              <a:rPr lang="da-DK" dirty="0"/>
              <a:t>Fra tøj af skind til tøj af plantematerialer til tøj af syntetiske produkter som nylon og polyester.</a:t>
            </a:r>
          </a:p>
          <a:p>
            <a:r>
              <a:rPr lang="da-DK" dirty="0"/>
              <a:t>Opvarmning og afkøling af bygninger</a:t>
            </a:r>
          </a:p>
          <a:p>
            <a:pPr defTabSz="966338">
              <a:defRPr/>
            </a:pPr>
            <a:r>
              <a:rPr lang="da-DK" b="1" dirty="0"/>
              <a:t>Forandringer i fremtiden </a:t>
            </a:r>
            <a:r>
              <a:rPr lang="da-DK" b="0" dirty="0"/>
              <a:t>– det er svært at forudsige, men der er tendenser</a:t>
            </a:r>
            <a:endParaRPr lang="da-DK" b="1" dirty="0"/>
          </a:p>
          <a:p>
            <a:pPr defTabSz="966338">
              <a:defRPr/>
            </a:pPr>
            <a:r>
              <a:rPr lang="da-DK" b="0" dirty="0"/>
              <a:t>Mere digital teknologi, mere bæredygtighed, mere ulighed/mindre ulighed, </a:t>
            </a:r>
          </a:p>
          <a:p>
            <a:pPr defTabSz="966338">
              <a:defRPr/>
            </a:pPr>
            <a:r>
              <a:rPr lang="da-DK" b="0" dirty="0"/>
              <a:t>Kan tage afsæt i de 17 verdensmål …</a:t>
            </a:r>
          </a:p>
          <a:p>
            <a:endParaRPr lang="da-DK" dirty="0"/>
          </a:p>
        </p:txBody>
      </p:sp>
      <p:sp>
        <p:nvSpPr>
          <p:cNvPr id="4" name="Pladsholder til slidenummer 3"/>
          <p:cNvSpPr>
            <a:spLocks noGrp="1"/>
          </p:cNvSpPr>
          <p:nvPr>
            <p:ph type="sldNum" sz="quarter" idx="5"/>
          </p:nvPr>
        </p:nvSpPr>
        <p:spPr/>
        <p:txBody>
          <a:bodyPr/>
          <a:lstStyle/>
          <a:p>
            <a:fld id="{429E9CAA-FCD1-46BE-8FE2-4A75BE26BB50}" type="slidenum">
              <a:rPr lang="da-DK" smtClean="0"/>
              <a:t>4</a:t>
            </a:fld>
            <a:endParaRPr lang="da-DK"/>
          </a:p>
        </p:txBody>
      </p:sp>
    </p:spTree>
    <p:extLst>
      <p:ext uri="{BB962C8B-B14F-4D97-AF65-F5344CB8AC3E}">
        <p14:creationId xmlns:p14="http://schemas.microsoft.com/office/powerpoint/2010/main" val="2424674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defTabSz="966338">
              <a:defRPr/>
            </a:pPr>
            <a:r>
              <a:rPr lang="da-DK" dirty="0"/>
              <a:t>Samspil mellem naturlige og menneskeskabte forhold og de bagvedliggende årsager.</a:t>
            </a:r>
          </a:p>
          <a:p>
            <a:pPr defTabSz="966338">
              <a:defRPr/>
            </a:pPr>
            <a:r>
              <a:rPr lang="da-DK" dirty="0"/>
              <a:t>Sammenhænge kan være levealder, flygtningestrømme, </a:t>
            </a:r>
            <a:r>
              <a:rPr lang="da-DK" b="1" dirty="0"/>
              <a:t>naturkatastrofer skabte af natur og af mennesker,</a:t>
            </a:r>
            <a:r>
              <a:rPr lang="da-DK" dirty="0"/>
              <a:t> resurser og produktion, klimaændringer, infrastruktur</a:t>
            </a:r>
          </a:p>
          <a:p>
            <a:r>
              <a:rPr lang="da-DK" b="1" dirty="0" err="1"/>
              <a:t>Eksemple</a:t>
            </a:r>
            <a:r>
              <a:rPr lang="da-DK" b="1" dirty="0"/>
              <a:t>:</a:t>
            </a:r>
          </a:p>
          <a:p>
            <a:r>
              <a:rPr lang="da-DK" b="1" dirty="0"/>
              <a:t>Bangladesh</a:t>
            </a:r>
            <a:r>
              <a:rPr lang="da-DK" dirty="0"/>
              <a:t> er et fattigt land, overbefolket land med 1259 </a:t>
            </a:r>
            <a:r>
              <a:rPr lang="da-DK" dirty="0" err="1"/>
              <a:t>indb</a:t>
            </a:r>
            <a:r>
              <a:rPr lang="da-DK" dirty="0"/>
              <a:t>./kvadratkilometer. Bangladesh har tropisk klima, er tre gange så stort som Danmark og omkring 170 millioner indbyggere. Bangladesh liger ligger i floddelta skabt af floderne Ganges, Brahmaputra og </a:t>
            </a:r>
            <a:r>
              <a:rPr lang="da-DK" dirty="0" err="1"/>
              <a:t>Meghafloderne</a:t>
            </a:r>
            <a:r>
              <a:rPr lang="da-DK" dirty="0"/>
              <a:t>. Monsunregn er et af de </a:t>
            </a:r>
            <a:r>
              <a:rPr lang="da-DK" b="1" dirty="0"/>
              <a:t>naturlige systemer</a:t>
            </a:r>
            <a:r>
              <a:rPr lang="da-DK" dirty="0"/>
              <a:t>, som sammen med erosion og årlige cykloner påvirker menneskers levevilkår.</a:t>
            </a:r>
          </a:p>
          <a:p>
            <a:r>
              <a:rPr lang="da-DK" b="1" dirty="0"/>
              <a:t>Mennesker</a:t>
            </a:r>
            <a:r>
              <a:rPr lang="da-DK" dirty="0"/>
              <a:t> forstærker </a:t>
            </a:r>
            <a:r>
              <a:rPr lang="da-DK" dirty="0" err="1"/>
              <a:t>naturkatatrofer</a:t>
            </a:r>
            <a:r>
              <a:rPr lang="da-DK" dirty="0"/>
              <a:t> som oversvømmelser fx ved afskovning og globale klimaændringer med ekstrem nedbør over det flade deltaområde. Infrastruktur med drikkevand og kloakering er et andet stort problem med så mange fattige mennesker på så lidt plads.</a:t>
            </a:r>
          </a:p>
          <a:p>
            <a:r>
              <a:rPr lang="da-DK" dirty="0"/>
              <a:t>Bangladeshs producerer tekstiler i ekstremt store mængder og tekstiler udgør omkring 75 % af landets eksport. Arbejdsforholdene er ofte meget problematiske.</a:t>
            </a:r>
          </a:p>
        </p:txBody>
      </p:sp>
      <p:sp>
        <p:nvSpPr>
          <p:cNvPr id="4" name="Pladsholder til slidenummer 3"/>
          <p:cNvSpPr>
            <a:spLocks noGrp="1"/>
          </p:cNvSpPr>
          <p:nvPr>
            <p:ph type="sldNum" sz="quarter" idx="5"/>
          </p:nvPr>
        </p:nvSpPr>
        <p:spPr/>
        <p:txBody>
          <a:bodyPr/>
          <a:lstStyle/>
          <a:p>
            <a:fld id="{429E9CAA-FCD1-46BE-8FE2-4A75BE26BB50}" type="slidenum">
              <a:rPr lang="da-DK" smtClean="0"/>
              <a:t>5</a:t>
            </a:fld>
            <a:endParaRPr lang="da-DK"/>
          </a:p>
        </p:txBody>
      </p:sp>
    </p:spTree>
    <p:extLst>
      <p:ext uri="{BB962C8B-B14F-4D97-AF65-F5344CB8AC3E}">
        <p14:creationId xmlns:p14="http://schemas.microsoft.com/office/powerpoint/2010/main" val="1276613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defTabSz="966338">
              <a:defRPr/>
            </a:pPr>
            <a:r>
              <a:rPr lang="da-DK" b="1" dirty="0"/>
              <a:t>Samspil mellem naturlige og menneskeskabte forhold </a:t>
            </a:r>
            <a:r>
              <a:rPr lang="da-DK" dirty="0"/>
              <a:t>bl.a. med fokus på </a:t>
            </a:r>
            <a:r>
              <a:rPr lang="da-DK" b="1" dirty="0"/>
              <a:t>bæredygtighed nu og i fremtiden</a:t>
            </a:r>
          </a:p>
          <a:p>
            <a:pPr defTabSz="966338">
              <a:defRPr/>
            </a:pPr>
            <a:r>
              <a:rPr lang="da-DK" dirty="0"/>
              <a:t>Fra noter til oversigt:</a:t>
            </a:r>
          </a:p>
          <a:p>
            <a:r>
              <a:rPr lang="da-DK" b="1" dirty="0"/>
              <a:t>De humane systemer - kulturgeografien </a:t>
            </a:r>
            <a:r>
              <a:rPr lang="da-DK" dirty="0"/>
              <a:t>handler fx om demografi/befolkning, erhverv, økonomi, bebyggelse, infrastruktur og politik</a:t>
            </a:r>
            <a:r>
              <a:rPr lang="da-DK" i="1" dirty="0"/>
              <a:t>/geopolitik- overvej om det begreb skal anvendes!</a:t>
            </a:r>
          </a:p>
          <a:p>
            <a:r>
              <a:rPr lang="da-DK" dirty="0"/>
              <a:t>Disse discipliner interagerer og udformer kulturlandskabet på jordoverfladen.</a:t>
            </a:r>
            <a:endParaRPr lang="da-DK" b="1" dirty="0"/>
          </a:p>
          <a:p>
            <a:r>
              <a:rPr lang="da-DK" b="1" dirty="0"/>
              <a:t>De naturlige systemer – naturgeografien beskæftiger sig med  tre sfærer: </a:t>
            </a:r>
            <a:r>
              <a:rPr lang="da-DK" b="1" dirty="0" err="1"/>
              <a:t>lithosfæren</a:t>
            </a:r>
            <a:r>
              <a:rPr lang="da-DK" b="1" dirty="0"/>
              <a:t>, atmosfæren, hydrosfæren</a:t>
            </a:r>
            <a:r>
              <a:rPr lang="da-DK" dirty="0"/>
              <a:t>.</a:t>
            </a:r>
          </a:p>
          <a:p>
            <a:r>
              <a:rPr lang="da-DK" dirty="0"/>
              <a:t>Geologi og geomorfologi undersøger </a:t>
            </a:r>
            <a:r>
              <a:rPr lang="da-DK" dirty="0" err="1"/>
              <a:t>lithosfæren</a:t>
            </a:r>
            <a:endParaRPr lang="da-DK" dirty="0"/>
          </a:p>
          <a:p>
            <a:r>
              <a:rPr lang="da-DK" dirty="0"/>
              <a:t>Meteorologi og klimatologi undersøger atmosfæren.</a:t>
            </a:r>
          </a:p>
          <a:p>
            <a:r>
              <a:rPr lang="da-DK" dirty="0"/>
              <a:t>Hydrosfæren undersøger Jordens vand – under, på og over jordoverfladen.</a:t>
            </a:r>
          </a:p>
          <a:p>
            <a:r>
              <a:rPr lang="da-DK" b="1" dirty="0"/>
              <a:t>De humane og naturlige systemer interaktion er geografis genstandsfelt. </a:t>
            </a:r>
            <a:r>
              <a:rPr lang="da-DK" b="0" dirty="0"/>
              <a:t>Det er rimeligt komplekst og derfor kan man gå en anden vej for at forstå og arbejde med faget.</a:t>
            </a:r>
            <a:endParaRPr lang="da-DK" b="1" dirty="0"/>
          </a:p>
          <a:p>
            <a:r>
              <a:rPr lang="da-DK" dirty="0"/>
              <a:t>Når vi vil forstå geografi, så kan vi med fordel anvende rumlighed, at se og afdække mønstre, undersøge sammenhænge og nogle gange forandringer over tid for at få viden om og indsigt menneskers levevilkår.</a:t>
            </a:r>
          </a:p>
          <a:p>
            <a:pPr defTabSz="966338">
              <a:defRPr/>
            </a:pPr>
            <a:endParaRPr lang="da-DK" dirty="0"/>
          </a:p>
          <a:p>
            <a:pPr defTabSz="966338">
              <a:defRPr/>
            </a:pPr>
            <a:endParaRPr lang="da-DK" dirty="0"/>
          </a:p>
          <a:p>
            <a:pPr defTabSz="966338">
              <a:defRPr/>
            </a:pPr>
            <a:r>
              <a:rPr lang="da-DK" dirty="0"/>
              <a:t>Her kan eksemplet fra Bangladesh bruges eller vi kan give eksempler fra fx Sahel og Danmark.</a:t>
            </a:r>
          </a:p>
          <a:p>
            <a:pPr defTabSz="966338">
              <a:defRPr/>
            </a:pPr>
            <a:r>
              <a:rPr lang="da-DK" dirty="0"/>
              <a:t>Her skal der bindes tråde til rumlighed, mønstre, sammenhænge og hvis det er relevant forandringer over tid. Skriver ikke mere tekst, før vi har haft en dialog om vores præsentation.</a:t>
            </a:r>
          </a:p>
          <a:p>
            <a:endParaRPr lang="da-DK" dirty="0"/>
          </a:p>
        </p:txBody>
      </p:sp>
      <p:sp>
        <p:nvSpPr>
          <p:cNvPr id="4" name="Pladsholder til slidenummer 3"/>
          <p:cNvSpPr>
            <a:spLocks noGrp="1"/>
          </p:cNvSpPr>
          <p:nvPr>
            <p:ph type="sldNum" sz="quarter" idx="5"/>
          </p:nvPr>
        </p:nvSpPr>
        <p:spPr/>
        <p:txBody>
          <a:bodyPr/>
          <a:lstStyle/>
          <a:p>
            <a:fld id="{429E9CAA-FCD1-46BE-8FE2-4A75BE26BB50}" type="slidenum">
              <a:rPr lang="da-DK" smtClean="0"/>
              <a:t>6</a:t>
            </a:fld>
            <a:endParaRPr lang="da-DK"/>
          </a:p>
        </p:txBody>
      </p:sp>
    </p:spTree>
    <p:extLst>
      <p:ext uri="{BB962C8B-B14F-4D97-AF65-F5344CB8AC3E}">
        <p14:creationId xmlns:p14="http://schemas.microsoft.com/office/powerpoint/2010/main" val="3984207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Geografi handler om sammenhænge mellem mennesker og omgivelser på tværs af natur, samfund, kultur og miljø. Sammenhænge mellem mennesker og omgivelserne lokalt, regionalt og internationalt, beskriver menneskers levevilkår. Men det er mere komplekst end det.</a:t>
            </a:r>
          </a:p>
          <a:p>
            <a:r>
              <a:rPr lang="da-DK" b="1" dirty="0"/>
              <a:t>De humane systemer - kulturgeografien </a:t>
            </a:r>
            <a:r>
              <a:rPr lang="da-DK" dirty="0"/>
              <a:t>handler fx om demografi/befolkning, erhverv, økonomi, bebyggelse, infrastruktur og politik/geopolitik.</a:t>
            </a:r>
          </a:p>
          <a:p>
            <a:r>
              <a:rPr lang="da-DK" dirty="0"/>
              <a:t>Disse discipliner interagerer og udformer kulturlandskabet på jordoverfladen.</a:t>
            </a:r>
          </a:p>
          <a:p>
            <a:r>
              <a:rPr lang="da-DK" b="1" dirty="0"/>
              <a:t>De naturlige systemer – naturgeografien </a:t>
            </a:r>
            <a:r>
              <a:rPr lang="da-DK" dirty="0"/>
              <a:t>beskæftiger sig med  tre sfærer: </a:t>
            </a:r>
            <a:r>
              <a:rPr lang="da-DK" b="1" dirty="0" err="1"/>
              <a:t>lithosfæren</a:t>
            </a:r>
            <a:r>
              <a:rPr lang="da-DK" b="1" dirty="0"/>
              <a:t>, atmosfæren, hydrosfæren</a:t>
            </a:r>
            <a:r>
              <a:rPr lang="da-DK" dirty="0"/>
              <a:t>.</a:t>
            </a:r>
          </a:p>
          <a:p>
            <a:r>
              <a:rPr lang="da-DK" dirty="0"/>
              <a:t>Geologi og geomorfologi undersøger </a:t>
            </a:r>
            <a:r>
              <a:rPr lang="da-DK" dirty="0" err="1"/>
              <a:t>lithosfæren</a:t>
            </a:r>
            <a:endParaRPr lang="da-DK" dirty="0"/>
          </a:p>
          <a:p>
            <a:r>
              <a:rPr lang="da-DK" dirty="0"/>
              <a:t>Meteorologi og klimatologi undersøger atmosfæren.</a:t>
            </a:r>
          </a:p>
          <a:p>
            <a:r>
              <a:rPr lang="da-DK" dirty="0"/>
              <a:t>Hydrosfæren undersøger Jordens vand – under, på og over jordoverfladen.</a:t>
            </a:r>
          </a:p>
          <a:p>
            <a:r>
              <a:rPr lang="da-DK" b="1" dirty="0"/>
              <a:t>De humane og naturlige systemer interaktion er geografis genstandsfelt. </a:t>
            </a:r>
            <a:r>
              <a:rPr lang="da-DK" b="0" dirty="0"/>
              <a:t>Det er rimeligt komplekst og derfor kan man gå en anden vej for at forstå og arbejde med faget.</a:t>
            </a:r>
            <a:endParaRPr lang="da-DK" b="1" dirty="0"/>
          </a:p>
          <a:p>
            <a:r>
              <a:rPr lang="da-DK" dirty="0"/>
              <a:t>Når vi vil forstå geografi, så kan vi med fordel anvende rumlighed, at se og afdække mønstre, undersøge sammenhænge og nogle gange forandringer over tid for at få viden om og indsigt menneskers levevilkår.</a:t>
            </a:r>
          </a:p>
          <a:p>
            <a:endParaRPr lang="da-DK" dirty="0"/>
          </a:p>
        </p:txBody>
      </p:sp>
      <p:sp>
        <p:nvSpPr>
          <p:cNvPr id="4" name="Pladsholder til slidenummer 3"/>
          <p:cNvSpPr>
            <a:spLocks noGrp="1"/>
          </p:cNvSpPr>
          <p:nvPr>
            <p:ph type="sldNum" sz="quarter" idx="5"/>
          </p:nvPr>
        </p:nvSpPr>
        <p:spPr/>
        <p:txBody>
          <a:bodyPr/>
          <a:lstStyle/>
          <a:p>
            <a:fld id="{429E9CAA-FCD1-46BE-8FE2-4A75BE26BB50}" type="slidenum">
              <a:rPr lang="da-DK" smtClean="0"/>
              <a:t>7</a:t>
            </a:fld>
            <a:endParaRPr lang="da-DK"/>
          </a:p>
        </p:txBody>
      </p:sp>
    </p:spTree>
    <p:extLst>
      <p:ext uri="{BB962C8B-B14F-4D97-AF65-F5344CB8AC3E}">
        <p14:creationId xmlns:p14="http://schemas.microsoft.com/office/powerpoint/2010/main" val="3347407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spcAft>
                <a:spcPts val="634"/>
              </a:spcAft>
            </a:pPr>
            <a:r>
              <a:rPr lang="da-DK" sz="13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Fra faghæftet s. 71 (Vejledningsdelen):</a:t>
            </a:r>
            <a:r>
              <a:rPr lang="da-DK"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a:p>
            <a:pPr>
              <a:spcAft>
                <a:spcPts val="634"/>
              </a:spcAft>
            </a:pPr>
            <a:r>
              <a:rPr lang="da-DK"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Kilderne til geografisk viden kan ligeledes inddeles i fire kategorier: primære, sekundære, tertiære og kvaternære kilder. Sammenhængen mellem undersøgelsestyper og kilder er skitseret i figuren og uddybes i det følgende. Empiriske undersøgelser kan fx være spørgeskemaer, et interview, trafiktællinger, registre­ring af arealanvendelse, en skitse af en jordbundsprofil, en stenbestemmelse på en strand, en videooptagelse af et kulturmøde eller en registrering af en butiks sortiment af fair trade-varer. Dermed kan vi indkredse både den konkrete fysiske omverden og den sociale omverden som primære kilder til geografisk viden.</a:t>
            </a:r>
            <a:endParaRPr lang="da-DK" sz="1300" dirty="0">
              <a:latin typeface="Lato" panose="020F0502020204030203" pitchFamily="34" charset="0"/>
              <a:ea typeface="Calibri" panose="020F0502020204030204" pitchFamily="34" charset="0"/>
              <a:cs typeface="Times New Roman" panose="02020603050405020304" pitchFamily="18" charset="0"/>
            </a:endParaRPr>
          </a:p>
          <a:p>
            <a:pPr>
              <a:spcAft>
                <a:spcPts val="634"/>
              </a:spcAft>
            </a:pPr>
            <a:r>
              <a:rPr lang="da-DK"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Andre systematiserede data i form af statistik, der ikke har været genstand for fortolkning, anses for sekundære kilder til geografisk viden.</a:t>
            </a:r>
            <a:endParaRPr lang="da-DK" sz="1300" dirty="0">
              <a:latin typeface="Lato" panose="020F0502020204030203" pitchFamily="34" charset="0"/>
              <a:ea typeface="Calibri" panose="020F0502020204030204" pitchFamily="34" charset="0"/>
              <a:cs typeface="Times New Roman" panose="02020603050405020304" pitchFamily="18" charset="0"/>
            </a:endParaRPr>
          </a:p>
          <a:p>
            <a:pPr>
              <a:spcAft>
                <a:spcPts val="634"/>
              </a:spcAft>
            </a:pPr>
            <a:r>
              <a:rPr lang="da-DK"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Undersøgelser med kort og modeller omfatter afkodning og fortolkning af de informationer og sammenhænge, der er indlejret i disse udtryksformer. Både kort og modeller er blevet til gennem fortolkninger og generaliseringer af forhold i den virkelige verden og kategoriseres derfor som tertiære kilder til geografisk viden.</a:t>
            </a:r>
            <a:endParaRPr lang="da-DK" sz="1300" dirty="0">
              <a:latin typeface="Lato" panose="020F0502020204030203" pitchFamily="34" charset="0"/>
              <a:ea typeface="Calibri" panose="020F0502020204030204" pitchFamily="34" charset="0"/>
              <a:cs typeface="Times New Roman" panose="02020603050405020304" pitchFamily="18" charset="0"/>
            </a:endParaRPr>
          </a:p>
          <a:p>
            <a:pPr>
              <a:spcAft>
                <a:spcPts val="634"/>
              </a:spcAft>
            </a:pPr>
            <a:r>
              <a:rPr lang="da-DK"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På lige fod med kort og modeller kan fagtekster og andre fagliggjorte materialer anses som tertiære kilder, idet der er foretaget en udvælgelse og bearbejdning af data og viden mhp. at tydeliggøre bestemte sammenhænge. Over for denne type materialer står ikke fagliggjor­te materialer såsom rejsebeskrivelser, reklamer og vidensdeling på sociale medier. Disse kategoriseres som kvaternære kilder. Gennem undersøgelser med medier og ved almindelig informationssøgning møder eleverne således både tertiære og kvaternære geografiske kilder.</a:t>
            </a:r>
            <a:endParaRPr lang="da-DK" sz="1300" dirty="0">
              <a:latin typeface="Lato" panose="020F0502020204030203" pitchFamily="34" charset="0"/>
              <a:ea typeface="Calibri" panose="020F0502020204030204" pitchFamily="34" charset="0"/>
              <a:cs typeface="Times New Roman" panose="02020603050405020304" pitchFamily="18" charset="0"/>
            </a:endParaRPr>
          </a:p>
          <a:p>
            <a:pPr>
              <a:spcAft>
                <a:spcPts val="634"/>
              </a:spcAft>
            </a:pPr>
            <a:r>
              <a:rPr lang="da-DK"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Elevernes kildekritiske bevidsthed er således et naturligt element i geografiundervisningen, så de opnår indsigt i, hvordan sikker geografisk viden produceres.</a:t>
            </a:r>
            <a:endParaRPr lang="da-DK" sz="1300" dirty="0">
              <a:latin typeface="Lato" panose="020F0502020204030203" pitchFamily="34" charset="0"/>
              <a:ea typeface="Calibri" panose="020F0502020204030204" pitchFamily="34" charset="0"/>
              <a:cs typeface="Times New Roman" panose="02020603050405020304" pitchFamily="18" charset="0"/>
            </a:endParaRPr>
          </a:p>
          <a:p>
            <a:endParaRPr lang="da-DK" dirty="0"/>
          </a:p>
        </p:txBody>
      </p:sp>
      <p:sp>
        <p:nvSpPr>
          <p:cNvPr id="4" name="Pladsholder til slidenummer 3"/>
          <p:cNvSpPr>
            <a:spLocks noGrp="1"/>
          </p:cNvSpPr>
          <p:nvPr>
            <p:ph type="sldNum" sz="quarter" idx="5"/>
          </p:nvPr>
        </p:nvSpPr>
        <p:spPr/>
        <p:txBody>
          <a:bodyPr/>
          <a:lstStyle/>
          <a:p>
            <a:fld id="{429E9CAA-FCD1-46BE-8FE2-4A75BE26BB50}" type="slidenum">
              <a:rPr lang="da-DK" smtClean="0"/>
              <a:t>8</a:t>
            </a:fld>
            <a:endParaRPr lang="da-DK"/>
          </a:p>
        </p:txBody>
      </p:sp>
    </p:spTree>
    <p:extLst>
      <p:ext uri="{BB962C8B-B14F-4D97-AF65-F5344CB8AC3E}">
        <p14:creationId xmlns:p14="http://schemas.microsoft.com/office/powerpoint/2010/main" val="4190940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CF9CE1-5319-CB64-A08F-60B015C28BFB}"/>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AE618359-5C02-2C38-E62C-CC72C31B9A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D29BA448-B05D-0871-B461-A976D1CA6F38}"/>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5" name="Pladsholder til sidefod 4">
            <a:extLst>
              <a:ext uri="{FF2B5EF4-FFF2-40B4-BE49-F238E27FC236}">
                <a16:creationId xmlns:a16="http://schemas.microsoft.com/office/drawing/2014/main" id="{0348E3AD-C4FA-B4F5-F451-7726E34E2A8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98DA379-33E4-58DF-1399-C5F85FBA1EDD}"/>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126663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51516F-6315-5133-2479-087CF483DB8B}"/>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044643FB-90FA-3AC7-3C60-CE044E105A4C}"/>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1B9133A-CAB7-E0C8-73BD-D5412D906431}"/>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5" name="Pladsholder til sidefod 4">
            <a:extLst>
              <a:ext uri="{FF2B5EF4-FFF2-40B4-BE49-F238E27FC236}">
                <a16:creationId xmlns:a16="http://schemas.microsoft.com/office/drawing/2014/main" id="{113F9A6E-C89A-A0E3-EC31-DC38B3DE2F2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5668EAD-211C-27FE-74EA-660390B482A5}"/>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2186124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9538F8A6-D2FE-E4E4-E907-EEF51D1CCDB7}"/>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A05E37DE-B83B-3BD7-FC45-3697165710C8}"/>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35D0FC8-ECAE-B38E-753A-16C643160650}"/>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5" name="Pladsholder til sidefod 4">
            <a:extLst>
              <a:ext uri="{FF2B5EF4-FFF2-40B4-BE49-F238E27FC236}">
                <a16:creationId xmlns:a16="http://schemas.microsoft.com/office/drawing/2014/main" id="{3C4D426D-F655-A864-91A7-A8B260EDA77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2ADD8A1-C5A8-B4F2-7638-5E0C4C40CA51}"/>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120736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3CE34C-02C6-C782-1E76-1FEB603D6EEB}"/>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80A5021-14A3-707B-3700-11433B9C14C1}"/>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ACA9877-0E4C-372B-77C6-E30DF0E381EB}"/>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5" name="Pladsholder til sidefod 4">
            <a:extLst>
              <a:ext uri="{FF2B5EF4-FFF2-40B4-BE49-F238E27FC236}">
                <a16:creationId xmlns:a16="http://schemas.microsoft.com/office/drawing/2014/main" id="{A207BDA6-EF30-9A8A-2307-A6A56D01540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4BE6F76-B317-66C3-6430-442B27B16CF4}"/>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367985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40DF5-5B0A-23AD-3718-5320DC4DE4A3}"/>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DEF6B5F0-FB8F-E133-3199-36BB82CECC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889470E8-ADF7-B087-2815-29D8850E8CA0}"/>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5" name="Pladsholder til sidefod 4">
            <a:extLst>
              <a:ext uri="{FF2B5EF4-FFF2-40B4-BE49-F238E27FC236}">
                <a16:creationId xmlns:a16="http://schemas.microsoft.com/office/drawing/2014/main" id="{4DD7805D-C7D3-35D6-9AB8-4956BF20B1A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E586F6B-474D-F5F5-6244-3A6F4C970F5C}"/>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303968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8B5E61-214B-BC12-9814-AE79E701E496}"/>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A3D80841-72DA-A373-A0DE-5851E30D8B7C}"/>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373A0803-C66F-4EF6-95E1-6D206A97F4C4}"/>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B79F62A8-F5E4-E137-00B3-966510554917}"/>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6" name="Pladsholder til sidefod 5">
            <a:extLst>
              <a:ext uri="{FF2B5EF4-FFF2-40B4-BE49-F238E27FC236}">
                <a16:creationId xmlns:a16="http://schemas.microsoft.com/office/drawing/2014/main" id="{ADC0D123-B67C-DC88-AFA9-6D1CB2310EA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3ED9BA2-C9BE-D1BD-1A16-ECA93DF03F89}"/>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678186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2778AA-7701-2191-44AC-2322F70967AF}"/>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A21D6D39-7434-3EE6-15F3-925BCA1E57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50231360-CBD3-6756-96BE-D411DBBCE76C}"/>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D417E024-D109-9D10-F4F0-9B89C25461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75583122-7BFF-340F-F7C7-4917398288F2}"/>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89C3F5B9-E12C-0405-2086-C55B0255E15E}"/>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8" name="Pladsholder til sidefod 7">
            <a:extLst>
              <a:ext uri="{FF2B5EF4-FFF2-40B4-BE49-F238E27FC236}">
                <a16:creationId xmlns:a16="http://schemas.microsoft.com/office/drawing/2014/main" id="{F457B1CC-57A2-0C04-F477-0929388E98FA}"/>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4BCEB14B-14DA-B7E6-D43F-59522381E95E}"/>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256846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16F91F-7A62-0784-6E64-B6CDB2FA6A87}"/>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83DE3E98-4A24-F0FD-85D0-7B5943A7D3B1}"/>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4" name="Pladsholder til sidefod 3">
            <a:extLst>
              <a:ext uri="{FF2B5EF4-FFF2-40B4-BE49-F238E27FC236}">
                <a16:creationId xmlns:a16="http://schemas.microsoft.com/office/drawing/2014/main" id="{0F792E09-927B-C206-3135-BA9772A40519}"/>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BCB656C6-123D-70E9-F9E1-4E12838923DC}"/>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5176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F2211AC9-4671-816E-F573-50C524966771}"/>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3" name="Pladsholder til sidefod 2">
            <a:extLst>
              <a:ext uri="{FF2B5EF4-FFF2-40B4-BE49-F238E27FC236}">
                <a16:creationId xmlns:a16="http://schemas.microsoft.com/office/drawing/2014/main" id="{E87CD15B-2B89-2210-BB3B-D1B988D08297}"/>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F4209504-A89C-6955-83E1-E8D1D4327247}"/>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1059290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BF0ACE-A258-7C5D-36EB-79A2376566BD}"/>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70928AD6-38D4-080F-CBE4-02B8BE4733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201A745F-EDCB-860F-FC51-F62EB6EDF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535F3485-0BDC-F3E7-25C0-440ADAAEEA69}"/>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6" name="Pladsholder til sidefod 5">
            <a:extLst>
              <a:ext uri="{FF2B5EF4-FFF2-40B4-BE49-F238E27FC236}">
                <a16:creationId xmlns:a16="http://schemas.microsoft.com/office/drawing/2014/main" id="{DF97AF98-6003-4278-9572-0671089A5D7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F0DD5CB-F3D6-3A3C-0196-FA17037B627E}"/>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2061442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53A472-5A74-773F-89AB-64EA39EF8BDA}"/>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4BC9ECEF-627E-557A-E7E5-FF619D5ABA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0C256F99-4543-6243-2BFF-14229CFE78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A97B8F1-00D8-7E54-01D7-DB2A5A124EB3}"/>
              </a:ext>
            </a:extLst>
          </p:cNvPr>
          <p:cNvSpPr>
            <a:spLocks noGrp="1"/>
          </p:cNvSpPr>
          <p:nvPr>
            <p:ph type="dt" sz="half" idx="10"/>
          </p:nvPr>
        </p:nvSpPr>
        <p:spPr/>
        <p:txBody>
          <a:bodyPr/>
          <a:lstStyle/>
          <a:p>
            <a:fld id="{4BE36AB0-BC76-4E25-9534-DDE3AF0E8894}" type="datetimeFigureOut">
              <a:rPr lang="da-DK" smtClean="0"/>
              <a:t>07-11-2023</a:t>
            </a:fld>
            <a:endParaRPr lang="da-DK"/>
          </a:p>
        </p:txBody>
      </p:sp>
      <p:sp>
        <p:nvSpPr>
          <p:cNvPr id="6" name="Pladsholder til sidefod 5">
            <a:extLst>
              <a:ext uri="{FF2B5EF4-FFF2-40B4-BE49-F238E27FC236}">
                <a16:creationId xmlns:a16="http://schemas.microsoft.com/office/drawing/2014/main" id="{120C7388-D932-B172-C3CE-3AFC59426EF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9927E72-EC84-2A1B-3AF4-5DBD42DD79CE}"/>
              </a:ext>
            </a:extLst>
          </p:cNvPr>
          <p:cNvSpPr>
            <a:spLocks noGrp="1"/>
          </p:cNvSpPr>
          <p:nvPr>
            <p:ph type="sldNum" sz="quarter" idx="12"/>
          </p:nvPr>
        </p:nvSpPr>
        <p:spPr/>
        <p:txBody>
          <a:bodyPr/>
          <a:lstStyle/>
          <a:p>
            <a:fld id="{FC4BF836-9346-4964-956B-326BEE925503}" type="slidenum">
              <a:rPr lang="da-DK" smtClean="0"/>
              <a:t>‹nr.›</a:t>
            </a:fld>
            <a:endParaRPr lang="da-DK"/>
          </a:p>
        </p:txBody>
      </p:sp>
    </p:spTree>
    <p:extLst>
      <p:ext uri="{BB962C8B-B14F-4D97-AF65-F5344CB8AC3E}">
        <p14:creationId xmlns:p14="http://schemas.microsoft.com/office/powerpoint/2010/main" val="8324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33730D11-FF9A-F6D3-D222-67B9FEB801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C4DBAE2-DF25-E9A6-639D-99CCE49089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85EB793-6EF1-6C17-28F5-E48E34878B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E36AB0-BC76-4E25-9534-DDE3AF0E8894}" type="datetimeFigureOut">
              <a:rPr lang="da-DK" smtClean="0"/>
              <a:t>07-11-2023</a:t>
            </a:fld>
            <a:endParaRPr lang="da-DK"/>
          </a:p>
        </p:txBody>
      </p:sp>
      <p:sp>
        <p:nvSpPr>
          <p:cNvPr id="5" name="Pladsholder til sidefod 4">
            <a:extLst>
              <a:ext uri="{FF2B5EF4-FFF2-40B4-BE49-F238E27FC236}">
                <a16:creationId xmlns:a16="http://schemas.microsoft.com/office/drawing/2014/main" id="{719643AE-6B44-AC7A-512E-8A68DB25AA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10C9F9F3-A67F-1742-A22E-D037BE6FA0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BF836-9346-4964-956B-326BEE925503}" type="slidenum">
              <a:rPr lang="da-DK" smtClean="0"/>
              <a:t>‹nr.›</a:t>
            </a:fld>
            <a:endParaRPr lang="da-DK"/>
          </a:p>
        </p:txBody>
      </p:sp>
    </p:spTree>
    <p:extLst>
      <p:ext uri="{BB962C8B-B14F-4D97-AF65-F5344CB8AC3E}">
        <p14:creationId xmlns:p14="http://schemas.microsoft.com/office/powerpoint/2010/main" val="2173485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stretch>
            <a:fillRect/>
          </a:stretch>
        </p:blipFill>
        <p:spPr>
          <a:xfrm>
            <a:off x="0" y="0"/>
            <a:ext cx="2467319" cy="714475"/>
          </a:xfrm>
          <a:prstGeom prst="rect">
            <a:avLst/>
          </a:prstGeom>
        </p:spPr>
      </p:pic>
      <p:pic>
        <p:nvPicPr>
          <p:cNvPr id="5" name="Pladsholder til indhold 8"/>
          <p:cNvPicPr>
            <a:picLocks noChangeAspect="1"/>
          </p:cNvPicPr>
          <p:nvPr/>
        </p:nvPicPr>
        <p:blipFill rotWithShape="1">
          <a:blip r:embed="rId4"/>
          <a:srcRect r="17269"/>
          <a:stretch/>
        </p:blipFill>
        <p:spPr>
          <a:xfrm>
            <a:off x="2470278" y="-1"/>
            <a:ext cx="9721722" cy="714475"/>
          </a:xfrm>
          <a:prstGeom prst="rect">
            <a:avLst/>
          </a:prstGeom>
        </p:spPr>
      </p:pic>
      <p:sp>
        <p:nvSpPr>
          <p:cNvPr id="11" name="Titel 10">
            <a:extLst>
              <a:ext uri="{FF2B5EF4-FFF2-40B4-BE49-F238E27FC236}">
                <a16:creationId xmlns:a16="http://schemas.microsoft.com/office/drawing/2014/main" id="{F70D98A7-440F-A821-C431-6E55980A96FE}"/>
              </a:ext>
            </a:extLst>
          </p:cNvPr>
          <p:cNvSpPr>
            <a:spLocks noGrp="1"/>
          </p:cNvSpPr>
          <p:nvPr>
            <p:ph type="title"/>
          </p:nvPr>
        </p:nvSpPr>
        <p:spPr/>
        <p:txBody>
          <a:bodyPr>
            <a:normAutofit/>
          </a:bodyPr>
          <a:lstStyle/>
          <a:p>
            <a:pPr algn="ctr"/>
            <a:r>
              <a:rPr lang="da-DK" sz="4000" b="1" dirty="0"/>
              <a:t>Geografi – de fem dimensioner</a:t>
            </a:r>
          </a:p>
        </p:txBody>
      </p:sp>
      <p:pic>
        <p:nvPicPr>
          <p:cNvPr id="8" name="Pladsholder til indhold 7" descr="Et billede, der indeholder udendørs, scene, sky, tøj&#10;&#10;Automatisk genereret beskrivelse">
            <a:extLst>
              <a:ext uri="{FF2B5EF4-FFF2-40B4-BE49-F238E27FC236}">
                <a16:creationId xmlns:a16="http://schemas.microsoft.com/office/drawing/2014/main" id="{67FB26B2-F8BD-FD60-B71B-F0F7BB02470E}"/>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838199" y="1773382"/>
            <a:ext cx="5830455" cy="4294909"/>
          </a:xfrm>
        </p:spPr>
      </p:pic>
      <p:sp>
        <p:nvSpPr>
          <p:cNvPr id="6" name="Pladsholder til indhold 5">
            <a:extLst>
              <a:ext uri="{FF2B5EF4-FFF2-40B4-BE49-F238E27FC236}">
                <a16:creationId xmlns:a16="http://schemas.microsoft.com/office/drawing/2014/main" id="{7F18085C-BDE2-999A-6A8D-894A2FBA926B}"/>
              </a:ext>
            </a:extLst>
          </p:cNvPr>
          <p:cNvSpPr>
            <a:spLocks noGrp="1"/>
          </p:cNvSpPr>
          <p:nvPr>
            <p:ph sz="half" idx="2"/>
          </p:nvPr>
        </p:nvSpPr>
        <p:spPr>
          <a:xfrm>
            <a:off x="7554896" y="1690688"/>
            <a:ext cx="3798903" cy="4486275"/>
          </a:xfrm>
        </p:spPr>
        <p:txBody>
          <a:bodyPr>
            <a:normAutofit lnSpcReduction="10000"/>
          </a:bodyPr>
          <a:lstStyle/>
          <a:p>
            <a:r>
              <a:rPr lang="da-DK" dirty="0"/>
              <a:t>Rumlighed</a:t>
            </a:r>
          </a:p>
          <a:p>
            <a:endParaRPr lang="da-DK" dirty="0"/>
          </a:p>
          <a:p>
            <a:r>
              <a:rPr lang="da-DK" dirty="0"/>
              <a:t>At afdække mønstre</a:t>
            </a:r>
          </a:p>
          <a:p>
            <a:endParaRPr lang="da-DK" dirty="0"/>
          </a:p>
          <a:p>
            <a:r>
              <a:rPr lang="da-DK" dirty="0"/>
              <a:t>Forandringer over tid</a:t>
            </a:r>
          </a:p>
          <a:p>
            <a:endParaRPr lang="da-DK" dirty="0"/>
          </a:p>
          <a:p>
            <a:r>
              <a:rPr lang="da-DK" dirty="0"/>
              <a:t>Sammenhænge</a:t>
            </a:r>
          </a:p>
          <a:p>
            <a:endParaRPr lang="da-DK" dirty="0"/>
          </a:p>
          <a:p>
            <a:r>
              <a:rPr lang="da-DK" dirty="0"/>
              <a:t>Levevilkår</a:t>
            </a:r>
          </a:p>
          <a:p>
            <a:endParaRPr lang="da-DK" dirty="0"/>
          </a:p>
        </p:txBody>
      </p:sp>
    </p:spTree>
    <p:extLst>
      <p:ext uri="{BB962C8B-B14F-4D97-AF65-F5344CB8AC3E}">
        <p14:creationId xmlns:p14="http://schemas.microsoft.com/office/powerpoint/2010/main" val="2538024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stretch>
            <a:fillRect/>
          </a:stretch>
        </p:blipFill>
        <p:spPr>
          <a:xfrm>
            <a:off x="0" y="0"/>
            <a:ext cx="2467319" cy="714475"/>
          </a:xfrm>
          <a:prstGeom prst="rect">
            <a:avLst/>
          </a:prstGeom>
        </p:spPr>
      </p:pic>
      <p:pic>
        <p:nvPicPr>
          <p:cNvPr id="5" name="Pladsholder til indhold 8"/>
          <p:cNvPicPr>
            <a:picLocks noChangeAspect="1"/>
          </p:cNvPicPr>
          <p:nvPr/>
        </p:nvPicPr>
        <p:blipFill rotWithShape="1">
          <a:blip r:embed="rId4"/>
          <a:srcRect r="17269"/>
          <a:stretch/>
        </p:blipFill>
        <p:spPr>
          <a:xfrm>
            <a:off x="2467319" y="-1"/>
            <a:ext cx="9721722" cy="714475"/>
          </a:xfrm>
          <a:prstGeom prst="rect">
            <a:avLst/>
          </a:prstGeom>
        </p:spPr>
      </p:pic>
      <p:sp>
        <p:nvSpPr>
          <p:cNvPr id="2" name="Titel 1">
            <a:extLst>
              <a:ext uri="{FF2B5EF4-FFF2-40B4-BE49-F238E27FC236}">
                <a16:creationId xmlns:a16="http://schemas.microsoft.com/office/drawing/2014/main" id="{3B8B4986-BCCF-5FDE-966F-10544ADAAA19}"/>
              </a:ext>
            </a:extLst>
          </p:cNvPr>
          <p:cNvSpPr>
            <a:spLocks noGrp="1"/>
          </p:cNvSpPr>
          <p:nvPr>
            <p:ph type="title"/>
          </p:nvPr>
        </p:nvSpPr>
        <p:spPr/>
        <p:txBody>
          <a:bodyPr/>
          <a:lstStyle/>
          <a:p>
            <a:r>
              <a:rPr lang="da-DK" b="1" dirty="0"/>
              <a:t>Rumlighed</a:t>
            </a:r>
          </a:p>
        </p:txBody>
      </p:sp>
      <p:sp>
        <p:nvSpPr>
          <p:cNvPr id="3" name="Pladsholder til indhold 2">
            <a:extLst>
              <a:ext uri="{FF2B5EF4-FFF2-40B4-BE49-F238E27FC236}">
                <a16:creationId xmlns:a16="http://schemas.microsoft.com/office/drawing/2014/main" id="{9A9344AB-41CB-A9CC-4589-46552EBF847E}"/>
              </a:ext>
            </a:extLst>
          </p:cNvPr>
          <p:cNvSpPr>
            <a:spLocks noGrp="1"/>
          </p:cNvSpPr>
          <p:nvPr>
            <p:ph idx="1"/>
          </p:nvPr>
        </p:nvSpPr>
        <p:spPr/>
        <p:txBody>
          <a:bodyPr>
            <a:normAutofit fontScale="92500" lnSpcReduction="20000"/>
          </a:bodyPr>
          <a:lstStyle/>
          <a:p>
            <a:r>
              <a:rPr lang="da-DK" dirty="0"/>
              <a:t>Hvor er vi?</a:t>
            </a:r>
          </a:p>
          <a:p>
            <a:r>
              <a:rPr lang="da-DK" dirty="0"/>
              <a:t>Hvilke naturlige og menneskeskabte forhold påvirker lokaliteten?</a:t>
            </a:r>
          </a:p>
          <a:p>
            <a:pPr marL="0" indent="0">
              <a:buNone/>
            </a:pPr>
            <a:endParaRPr lang="da-DK" dirty="0"/>
          </a:p>
          <a:p>
            <a:r>
              <a:rPr lang="da-DK" dirty="0"/>
              <a:t>Absolut lokalisering – koordinater og højde</a:t>
            </a:r>
          </a:p>
          <a:p>
            <a:r>
              <a:rPr lang="da-DK" dirty="0"/>
              <a:t>Relativ lokalisering – hvor er vi i forhold til noget andet?</a:t>
            </a:r>
          </a:p>
          <a:p>
            <a:r>
              <a:rPr lang="da-DK" dirty="0"/>
              <a:t>Hvad betyder det?</a:t>
            </a:r>
          </a:p>
          <a:p>
            <a:pPr marL="0" indent="0">
              <a:buNone/>
            </a:pPr>
            <a:endParaRPr lang="da-DK" dirty="0"/>
          </a:p>
          <a:p>
            <a:r>
              <a:rPr lang="da-DK" dirty="0"/>
              <a:t>Hvordan ser det ud på kort og i virkeligheden?</a:t>
            </a:r>
          </a:p>
          <a:p>
            <a:pPr marL="0" indent="0">
              <a:buNone/>
            </a:pPr>
            <a:endParaRPr lang="da-DK" dirty="0"/>
          </a:p>
          <a:p>
            <a:r>
              <a:rPr lang="da-DK" dirty="0"/>
              <a:t>Hvordan ser dit mentale kort ud af denne lokalitet?</a:t>
            </a:r>
          </a:p>
          <a:p>
            <a:pPr marL="0" indent="0">
              <a:buNone/>
            </a:pPr>
            <a:endParaRPr lang="da-DK" dirty="0"/>
          </a:p>
          <a:p>
            <a:endParaRPr lang="da-DK" dirty="0"/>
          </a:p>
          <a:p>
            <a:endParaRPr lang="da-DK" dirty="0"/>
          </a:p>
        </p:txBody>
      </p:sp>
    </p:spTree>
    <p:extLst>
      <p:ext uri="{BB962C8B-B14F-4D97-AF65-F5344CB8AC3E}">
        <p14:creationId xmlns:p14="http://schemas.microsoft.com/office/powerpoint/2010/main" val="1334364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stretch>
            <a:fillRect/>
          </a:stretch>
        </p:blipFill>
        <p:spPr>
          <a:xfrm>
            <a:off x="0" y="0"/>
            <a:ext cx="2467319" cy="714475"/>
          </a:xfrm>
          <a:prstGeom prst="rect">
            <a:avLst/>
          </a:prstGeom>
        </p:spPr>
      </p:pic>
      <p:pic>
        <p:nvPicPr>
          <p:cNvPr id="5" name="Pladsholder til indhold 8"/>
          <p:cNvPicPr>
            <a:picLocks noChangeAspect="1"/>
          </p:cNvPicPr>
          <p:nvPr/>
        </p:nvPicPr>
        <p:blipFill rotWithShape="1">
          <a:blip r:embed="rId4"/>
          <a:srcRect r="17269"/>
          <a:stretch/>
        </p:blipFill>
        <p:spPr>
          <a:xfrm>
            <a:off x="2467319" y="-1"/>
            <a:ext cx="9721722" cy="714475"/>
          </a:xfrm>
          <a:prstGeom prst="rect">
            <a:avLst/>
          </a:prstGeom>
        </p:spPr>
      </p:pic>
      <p:sp>
        <p:nvSpPr>
          <p:cNvPr id="8" name="Titel 7">
            <a:extLst>
              <a:ext uri="{FF2B5EF4-FFF2-40B4-BE49-F238E27FC236}">
                <a16:creationId xmlns:a16="http://schemas.microsoft.com/office/drawing/2014/main" id="{BDA7F719-55E5-59BF-4E11-E25BB20D79DE}"/>
              </a:ext>
            </a:extLst>
          </p:cNvPr>
          <p:cNvSpPr>
            <a:spLocks noGrp="1"/>
          </p:cNvSpPr>
          <p:nvPr>
            <p:ph type="title"/>
          </p:nvPr>
        </p:nvSpPr>
        <p:spPr/>
        <p:txBody>
          <a:bodyPr/>
          <a:lstStyle/>
          <a:p>
            <a:r>
              <a:rPr lang="da-DK" b="1" dirty="0"/>
              <a:t>At afdække mønstre</a:t>
            </a:r>
          </a:p>
        </p:txBody>
      </p:sp>
      <p:sp>
        <p:nvSpPr>
          <p:cNvPr id="9" name="Pladsholder til indhold 8">
            <a:extLst>
              <a:ext uri="{FF2B5EF4-FFF2-40B4-BE49-F238E27FC236}">
                <a16:creationId xmlns:a16="http://schemas.microsoft.com/office/drawing/2014/main" id="{CC49B6DB-8A9B-5888-50E7-8385A3ABA72E}"/>
              </a:ext>
            </a:extLst>
          </p:cNvPr>
          <p:cNvSpPr>
            <a:spLocks noGrp="1"/>
          </p:cNvSpPr>
          <p:nvPr>
            <p:ph idx="1"/>
          </p:nvPr>
        </p:nvSpPr>
        <p:spPr/>
        <p:txBody>
          <a:bodyPr>
            <a:normAutofit fontScale="85000" lnSpcReduction="20000"/>
          </a:bodyPr>
          <a:lstStyle/>
          <a:p>
            <a:r>
              <a:rPr lang="da-DK" dirty="0"/>
              <a:t>Mønstre kan beskrive vores omverden</a:t>
            </a:r>
          </a:p>
          <a:p>
            <a:r>
              <a:rPr lang="da-DK" dirty="0"/>
              <a:t>Kendskab til mønstre er en forudsætning for at forstå natur, kultur og samfund</a:t>
            </a:r>
          </a:p>
          <a:p>
            <a:pPr marL="0" indent="0">
              <a:buNone/>
            </a:pPr>
            <a:endParaRPr lang="da-DK" b="1" dirty="0"/>
          </a:p>
          <a:p>
            <a:pPr marL="0" indent="0">
              <a:buNone/>
            </a:pPr>
            <a:r>
              <a:rPr lang="da-DK" dirty="0"/>
              <a:t>Mønstre kan være</a:t>
            </a:r>
          </a:p>
          <a:p>
            <a:r>
              <a:rPr lang="da-DK" dirty="0"/>
              <a:t>Naturskabte</a:t>
            </a:r>
          </a:p>
          <a:p>
            <a:r>
              <a:rPr lang="da-DK" dirty="0"/>
              <a:t>Menneskeskabte</a:t>
            </a:r>
          </a:p>
          <a:p>
            <a:pPr marL="0" indent="0">
              <a:buNone/>
            </a:pPr>
            <a:r>
              <a:rPr lang="da-DK" dirty="0"/>
              <a:t>   </a:t>
            </a:r>
          </a:p>
          <a:p>
            <a:pPr marL="0" indent="0">
              <a:buNone/>
            </a:pPr>
            <a:r>
              <a:rPr lang="da-DK" dirty="0"/>
              <a:t>Hvordan påvirker menneskeskabte mønstre fx bebyggelse og infrastruktur naturlige </a:t>
            </a:r>
          </a:p>
          <a:p>
            <a:pPr marL="0" indent="0">
              <a:buNone/>
            </a:pPr>
            <a:r>
              <a:rPr lang="da-DK" dirty="0"/>
              <a:t>mønstre?</a:t>
            </a:r>
          </a:p>
          <a:p>
            <a:pPr marL="0" indent="0">
              <a:buNone/>
            </a:pPr>
            <a:endParaRPr lang="da-DK" dirty="0"/>
          </a:p>
          <a:p>
            <a:r>
              <a:rPr lang="da-DK" dirty="0"/>
              <a:t>Hvordan og hvorfor opstår mønstre?</a:t>
            </a:r>
          </a:p>
          <a:p>
            <a:pPr marL="0" indent="0">
              <a:buNone/>
            </a:pPr>
            <a:endParaRPr lang="da-DK" b="1" dirty="0"/>
          </a:p>
        </p:txBody>
      </p:sp>
    </p:spTree>
    <p:extLst>
      <p:ext uri="{BB962C8B-B14F-4D97-AF65-F5344CB8AC3E}">
        <p14:creationId xmlns:p14="http://schemas.microsoft.com/office/powerpoint/2010/main" val="758885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stretch>
            <a:fillRect/>
          </a:stretch>
        </p:blipFill>
        <p:spPr>
          <a:xfrm>
            <a:off x="0" y="0"/>
            <a:ext cx="2467319" cy="714475"/>
          </a:xfrm>
          <a:prstGeom prst="rect">
            <a:avLst/>
          </a:prstGeom>
        </p:spPr>
      </p:pic>
      <p:pic>
        <p:nvPicPr>
          <p:cNvPr id="5" name="Pladsholder til indhold 8"/>
          <p:cNvPicPr>
            <a:picLocks noChangeAspect="1"/>
          </p:cNvPicPr>
          <p:nvPr/>
        </p:nvPicPr>
        <p:blipFill rotWithShape="1">
          <a:blip r:embed="rId4"/>
          <a:srcRect r="17269"/>
          <a:stretch/>
        </p:blipFill>
        <p:spPr>
          <a:xfrm>
            <a:off x="2467319" y="-1"/>
            <a:ext cx="9721722" cy="714475"/>
          </a:xfrm>
          <a:prstGeom prst="rect">
            <a:avLst/>
          </a:prstGeom>
        </p:spPr>
      </p:pic>
      <p:sp>
        <p:nvSpPr>
          <p:cNvPr id="7" name="Titel 6">
            <a:extLst>
              <a:ext uri="{FF2B5EF4-FFF2-40B4-BE49-F238E27FC236}">
                <a16:creationId xmlns:a16="http://schemas.microsoft.com/office/drawing/2014/main" id="{EC8DDCA0-D3FC-2344-7894-C9AAAC8E1A28}"/>
              </a:ext>
            </a:extLst>
          </p:cNvPr>
          <p:cNvSpPr>
            <a:spLocks noGrp="1"/>
          </p:cNvSpPr>
          <p:nvPr>
            <p:ph type="title"/>
          </p:nvPr>
        </p:nvSpPr>
        <p:spPr/>
        <p:txBody>
          <a:bodyPr/>
          <a:lstStyle/>
          <a:p>
            <a:r>
              <a:rPr lang="da-DK" b="1" dirty="0"/>
              <a:t>Forandringer over tid</a:t>
            </a:r>
          </a:p>
        </p:txBody>
      </p:sp>
      <p:sp>
        <p:nvSpPr>
          <p:cNvPr id="8" name="Pladsholder til indhold 7">
            <a:extLst>
              <a:ext uri="{FF2B5EF4-FFF2-40B4-BE49-F238E27FC236}">
                <a16:creationId xmlns:a16="http://schemas.microsoft.com/office/drawing/2014/main" id="{567E2B50-1CEA-95DB-C3A2-2BEC0B2F5CFB}"/>
              </a:ext>
            </a:extLst>
          </p:cNvPr>
          <p:cNvSpPr>
            <a:spLocks noGrp="1"/>
          </p:cNvSpPr>
          <p:nvPr>
            <p:ph idx="1"/>
          </p:nvPr>
        </p:nvSpPr>
        <p:spPr/>
        <p:txBody>
          <a:bodyPr>
            <a:normAutofit/>
          </a:bodyPr>
          <a:lstStyle/>
          <a:p>
            <a:pPr marL="0" indent="0">
              <a:buNone/>
            </a:pPr>
            <a:r>
              <a:rPr lang="da-DK" dirty="0"/>
              <a:t>Før, nu og i fremtiden</a:t>
            </a:r>
          </a:p>
          <a:p>
            <a:pPr marL="0" indent="0">
              <a:buNone/>
            </a:pPr>
            <a:endParaRPr lang="da-DK" dirty="0"/>
          </a:p>
          <a:p>
            <a:r>
              <a:rPr lang="da-DK" dirty="0"/>
              <a:t>Tektoniske bevægelser</a:t>
            </a:r>
          </a:p>
          <a:p>
            <a:r>
              <a:rPr lang="da-DK" dirty="0"/>
              <a:t>Klimaændringer før og nu</a:t>
            </a:r>
          </a:p>
          <a:p>
            <a:r>
              <a:rPr lang="da-DK" dirty="0"/>
              <a:t>Produktionsformer - landbrug</a:t>
            </a:r>
          </a:p>
          <a:p>
            <a:r>
              <a:rPr lang="da-DK" dirty="0"/>
              <a:t>Befolkningstal </a:t>
            </a:r>
          </a:p>
          <a:p>
            <a:r>
              <a:rPr lang="da-DK" dirty="0"/>
              <a:t>Energikilder og forbrug</a:t>
            </a:r>
          </a:p>
          <a:p>
            <a:r>
              <a:rPr lang="da-DK" dirty="0"/>
              <a:t>Teknologi</a:t>
            </a:r>
          </a:p>
          <a:p>
            <a:endParaRPr lang="da-DK" dirty="0"/>
          </a:p>
        </p:txBody>
      </p:sp>
    </p:spTree>
    <p:extLst>
      <p:ext uri="{BB962C8B-B14F-4D97-AF65-F5344CB8AC3E}">
        <p14:creationId xmlns:p14="http://schemas.microsoft.com/office/powerpoint/2010/main" val="4273214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stretch>
            <a:fillRect/>
          </a:stretch>
        </p:blipFill>
        <p:spPr>
          <a:xfrm>
            <a:off x="0" y="0"/>
            <a:ext cx="2467319" cy="714475"/>
          </a:xfrm>
          <a:prstGeom prst="rect">
            <a:avLst/>
          </a:prstGeom>
        </p:spPr>
      </p:pic>
      <p:pic>
        <p:nvPicPr>
          <p:cNvPr id="5" name="Pladsholder til indhold 8"/>
          <p:cNvPicPr>
            <a:picLocks noChangeAspect="1"/>
          </p:cNvPicPr>
          <p:nvPr/>
        </p:nvPicPr>
        <p:blipFill rotWithShape="1">
          <a:blip r:embed="rId4"/>
          <a:srcRect r="17269"/>
          <a:stretch/>
        </p:blipFill>
        <p:spPr>
          <a:xfrm>
            <a:off x="2467319" y="-1"/>
            <a:ext cx="9721722" cy="714475"/>
          </a:xfrm>
          <a:prstGeom prst="rect">
            <a:avLst/>
          </a:prstGeom>
        </p:spPr>
      </p:pic>
      <p:sp>
        <p:nvSpPr>
          <p:cNvPr id="2" name="Titel 1">
            <a:extLst>
              <a:ext uri="{FF2B5EF4-FFF2-40B4-BE49-F238E27FC236}">
                <a16:creationId xmlns:a16="http://schemas.microsoft.com/office/drawing/2014/main" id="{1CC6036D-B527-05D3-F7A9-73DB0918C3CD}"/>
              </a:ext>
            </a:extLst>
          </p:cNvPr>
          <p:cNvSpPr>
            <a:spLocks noGrp="1"/>
          </p:cNvSpPr>
          <p:nvPr>
            <p:ph type="title"/>
          </p:nvPr>
        </p:nvSpPr>
        <p:spPr/>
        <p:txBody>
          <a:bodyPr/>
          <a:lstStyle/>
          <a:p>
            <a:r>
              <a:rPr lang="da-DK" b="1" dirty="0"/>
              <a:t>Sammenhænge</a:t>
            </a:r>
          </a:p>
        </p:txBody>
      </p:sp>
      <p:sp>
        <p:nvSpPr>
          <p:cNvPr id="3" name="Pladsholder til indhold 2">
            <a:extLst>
              <a:ext uri="{FF2B5EF4-FFF2-40B4-BE49-F238E27FC236}">
                <a16:creationId xmlns:a16="http://schemas.microsoft.com/office/drawing/2014/main" id="{67BD95D3-7F7D-9272-9559-5F484FBFCD46}"/>
              </a:ext>
            </a:extLst>
          </p:cNvPr>
          <p:cNvSpPr>
            <a:spLocks noGrp="1"/>
          </p:cNvSpPr>
          <p:nvPr>
            <p:ph idx="1"/>
          </p:nvPr>
        </p:nvSpPr>
        <p:spPr/>
        <p:txBody>
          <a:bodyPr>
            <a:normAutofit fontScale="92500" lnSpcReduction="10000"/>
          </a:bodyPr>
          <a:lstStyle/>
          <a:p>
            <a:r>
              <a:rPr lang="da-DK" dirty="0"/>
              <a:t>Sammenhænge viser samspil mellem naturlige og menneskelige forhold</a:t>
            </a:r>
          </a:p>
          <a:p>
            <a:endParaRPr lang="da-DK" dirty="0"/>
          </a:p>
          <a:p>
            <a:r>
              <a:rPr lang="da-DK" dirty="0"/>
              <a:t>Hvordan påvirker menneskers forvaltning af naturgrundlaget fx klima, miljø og biodiversitet?</a:t>
            </a:r>
          </a:p>
          <a:p>
            <a:pPr marL="0" indent="0">
              <a:buNone/>
            </a:pPr>
            <a:endParaRPr lang="da-DK" dirty="0"/>
          </a:p>
          <a:p>
            <a:r>
              <a:rPr lang="da-DK" dirty="0"/>
              <a:t>Vi beskriver og forstår sammenhænge både med natur- og samfundsvidenskabelige forklaringer</a:t>
            </a:r>
          </a:p>
          <a:p>
            <a:pPr marL="0" indent="0">
              <a:buNone/>
            </a:pPr>
            <a:endParaRPr lang="da-DK" dirty="0"/>
          </a:p>
          <a:p>
            <a:r>
              <a:rPr lang="da-DK" dirty="0"/>
              <a:t>Samme fænomen kan have flere årsager, derfor er det vigtigt at undersøge de bagvedliggende årsager for at forstå verden og kunne handle i den</a:t>
            </a:r>
          </a:p>
          <a:p>
            <a:endParaRPr lang="da-DK" dirty="0"/>
          </a:p>
        </p:txBody>
      </p:sp>
    </p:spTree>
    <p:extLst>
      <p:ext uri="{BB962C8B-B14F-4D97-AF65-F5344CB8AC3E}">
        <p14:creationId xmlns:p14="http://schemas.microsoft.com/office/powerpoint/2010/main" val="648550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stretch>
            <a:fillRect/>
          </a:stretch>
        </p:blipFill>
        <p:spPr>
          <a:xfrm>
            <a:off x="0" y="0"/>
            <a:ext cx="2467319" cy="714475"/>
          </a:xfrm>
          <a:prstGeom prst="rect">
            <a:avLst/>
          </a:prstGeom>
        </p:spPr>
      </p:pic>
      <p:pic>
        <p:nvPicPr>
          <p:cNvPr id="5" name="Pladsholder til indhold 8"/>
          <p:cNvPicPr>
            <a:picLocks noChangeAspect="1"/>
          </p:cNvPicPr>
          <p:nvPr/>
        </p:nvPicPr>
        <p:blipFill rotWithShape="1">
          <a:blip r:embed="rId4"/>
          <a:srcRect r="17269"/>
          <a:stretch/>
        </p:blipFill>
        <p:spPr>
          <a:xfrm>
            <a:off x="2467319" y="-1"/>
            <a:ext cx="9721722" cy="714475"/>
          </a:xfrm>
          <a:prstGeom prst="rect">
            <a:avLst/>
          </a:prstGeom>
        </p:spPr>
      </p:pic>
      <p:sp>
        <p:nvSpPr>
          <p:cNvPr id="7" name="Titel 6">
            <a:extLst>
              <a:ext uri="{FF2B5EF4-FFF2-40B4-BE49-F238E27FC236}">
                <a16:creationId xmlns:a16="http://schemas.microsoft.com/office/drawing/2014/main" id="{D1137E79-DE2A-8B7A-2A4C-5876C983A419}"/>
              </a:ext>
            </a:extLst>
          </p:cNvPr>
          <p:cNvSpPr>
            <a:spLocks noGrp="1"/>
          </p:cNvSpPr>
          <p:nvPr>
            <p:ph type="title"/>
          </p:nvPr>
        </p:nvSpPr>
        <p:spPr/>
        <p:txBody>
          <a:bodyPr/>
          <a:lstStyle/>
          <a:p>
            <a:r>
              <a:rPr lang="da-DK" b="1" dirty="0"/>
              <a:t>Levevilkår</a:t>
            </a:r>
          </a:p>
        </p:txBody>
      </p:sp>
      <p:sp>
        <p:nvSpPr>
          <p:cNvPr id="8" name="Pladsholder til indhold 7">
            <a:extLst>
              <a:ext uri="{FF2B5EF4-FFF2-40B4-BE49-F238E27FC236}">
                <a16:creationId xmlns:a16="http://schemas.microsoft.com/office/drawing/2014/main" id="{9773A321-E5C0-101C-A6C1-E56DF11339BC}"/>
              </a:ext>
            </a:extLst>
          </p:cNvPr>
          <p:cNvSpPr>
            <a:spLocks noGrp="1"/>
          </p:cNvSpPr>
          <p:nvPr>
            <p:ph idx="1"/>
          </p:nvPr>
        </p:nvSpPr>
        <p:spPr/>
        <p:txBody>
          <a:bodyPr>
            <a:normAutofit fontScale="92500" lnSpcReduction="10000"/>
          </a:bodyPr>
          <a:lstStyle/>
          <a:p>
            <a:r>
              <a:rPr lang="da-DK" dirty="0"/>
              <a:t>Formet af humane og naturlige systemer og deres interaktion</a:t>
            </a:r>
          </a:p>
          <a:p>
            <a:pPr marL="0" indent="0">
              <a:buNone/>
            </a:pPr>
            <a:endParaRPr lang="da-DK" dirty="0"/>
          </a:p>
          <a:p>
            <a:r>
              <a:rPr lang="da-DK" dirty="0"/>
              <a:t>Hvordan er levevilkårene forskellige steder på Jorden?</a:t>
            </a:r>
          </a:p>
          <a:p>
            <a:pPr marL="0" indent="0">
              <a:buNone/>
            </a:pPr>
            <a:endParaRPr lang="da-DK" dirty="0"/>
          </a:p>
          <a:p>
            <a:r>
              <a:rPr lang="da-DK" dirty="0"/>
              <a:t>Hvorfor er der så store forskelle? Ulighed!</a:t>
            </a:r>
          </a:p>
          <a:p>
            <a:endParaRPr lang="da-DK" dirty="0"/>
          </a:p>
          <a:p>
            <a:r>
              <a:rPr lang="da-DK" dirty="0"/>
              <a:t>Hvordan påvirker rumlighed, mønstre, forandringer </a:t>
            </a:r>
            <a:r>
              <a:rPr lang="da-DK"/>
              <a:t>over tid </a:t>
            </a:r>
            <a:r>
              <a:rPr lang="da-DK" dirty="0"/>
              <a:t>og </a:t>
            </a:r>
            <a:r>
              <a:rPr lang="da-DK"/>
              <a:t>sammenhænge menneskers </a:t>
            </a:r>
            <a:r>
              <a:rPr lang="da-DK" dirty="0"/>
              <a:t>levevilkår?</a:t>
            </a:r>
          </a:p>
          <a:p>
            <a:pPr marL="0" indent="0">
              <a:buNone/>
            </a:pPr>
            <a:endParaRPr lang="da-DK" dirty="0"/>
          </a:p>
          <a:p>
            <a:r>
              <a:rPr lang="da-DK" dirty="0"/>
              <a:t>Hvordan kan vi skabe bæredygtige levevilkår for flere mennesker?</a:t>
            </a:r>
          </a:p>
        </p:txBody>
      </p:sp>
    </p:spTree>
    <p:extLst>
      <p:ext uri="{BB962C8B-B14F-4D97-AF65-F5344CB8AC3E}">
        <p14:creationId xmlns:p14="http://schemas.microsoft.com/office/powerpoint/2010/main" val="2953425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stretch>
            <a:fillRect/>
          </a:stretch>
        </p:blipFill>
        <p:spPr>
          <a:xfrm>
            <a:off x="0" y="0"/>
            <a:ext cx="2467319" cy="714475"/>
          </a:xfrm>
          <a:prstGeom prst="rect">
            <a:avLst/>
          </a:prstGeom>
        </p:spPr>
      </p:pic>
      <p:pic>
        <p:nvPicPr>
          <p:cNvPr id="5" name="Pladsholder til indhold 8"/>
          <p:cNvPicPr>
            <a:picLocks noChangeAspect="1"/>
          </p:cNvPicPr>
          <p:nvPr/>
        </p:nvPicPr>
        <p:blipFill rotWithShape="1">
          <a:blip r:embed="rId4"/>
          <a:srcRect r="17269"/>
          <a:stretch/>
        </p:blipFill>
        <p:spPr>
          <a:xfrm>
            <a:off x="2467319" y="-1"/>
            <a:ext cx="9721722" cy="714475"/>
          </a:xfrm>
          <a:prstGeom prst="rect">
            <a:avLst/>
          </a:prstGeom>
        </p:spPr>
      </p:pic>
      <p:graphicFrame>
        <p:nvGraphicFramePr>
          <p:cNvPr id="10" name="Tabel 9">
            <a:extLst>
              <a:ext uri="{FF2B5EF4-FFF2-40B4-BE49-F238E27FC236}">
                <a16:creationId xmlns:a16="http://schemas.microsoft.com/office/drawing/2014/main" id="{2E8A955E-B166-4F27-F85B-D7E6B0B2F13E}"/>
              </a:ext>
            </a:extLst>
          </p:cNvPr>
          <p:cNvGraphicFramePr>
            <a:graphicFrameLocks noGrp="1"/>
          </p:cNvGraphicFramePr>
          <p:nvPr>
            <p:extLst>
              <p:ext uri="{D42A27DB-BD31-4B8C-83A1-F6EECF244321}">
                <p14:modId xmlns:p14="http://schemas.microsoft.com/office/powerpoint/2010/main" val="3271967574"/>
              </p:ext>
            </p:extLst>
          </p:nvPr>
        </p:nvGraphicFramePr>
        <p:xfrm>
          <a:off x="484264" y="1358283"/>
          <a:ext cx="10985863" cy="5490318"/>
        </p:xfrm>
        <a:graphic>
          <a:graphicData uri="http://schemas.openxmlformats.org/drawingml/2006/table">
            <a:tbl>
              <a:tblPr firstRow="1" firstCol="1" bandRow="1">
                <a:tableStyleId>{5C22544A-7EE6-4342-B048-85BDC9FD1C3A}</a:tableStyleId>
              </a:tblPr>
              <a:tblGrid>
                <a:gridCol w="2756125">
                  <a:extLst>
                    <a:ext uri="{9D8B030D-6E8A-4147-A177-3AD203B41FA5}">
                      <a16:colId xmlns:a16="http://schemas.microsoft.com/office/drawing/2014/main" val="1988944268"/>
                    </a:ext>
                  </a:extLst>
                </a:gridCol>
                <a:gridCol w="2756125">
                  <a:extLst>
                    <a:ext uri="{9D8B030D-6E8A-4147-A177-3AD203B41FA5}">
                      <a16:colId xmlns:a16="http://schemas.microsoft.com/office/drawing/2014/main" val="1403392512"/>
                    </a:ext>
                  </a:extLst>
                </a:gridCol>
                <a:gridCol w="2925544">
                  <a:extLst>
                    <a:ext uri="{9D8B030D-6E8A-4147-A177-3AD203B41FA5}">
                      <a16:colId xmlns:a16="http://schemas.microsoft.com/office/drawing/2014/main" val="2793040196"/>
                    </a:ext>
                  </a:extLst>
                </a:gridCol>
                <a:gridCol w="2548069">
                  <a:extLst>
                    <a:ext uri="{9D8B030D-6E8A-4147-A177-3AD203B41FA5}">
                      <a16:colId xmlns:a16="http://schemas.microsoft.com/office/drawing/2014/main" val="738733256"/>
                    </a:ext>
                  </a:extLst>
                </a:gridCol>
              </a:tblGrid>
              <a:tr h="926732">
                <a:tc>
                  <a:txBody>
                    <a:bodyPr/>
                    <a:lstStyle/>
                    <a:p>
                      <a:pPr>
                        <a:lnSpc>
                          <a:spcPct val="107000"/>
                        </a:lnSpc>
                        <a:spcAft>
                          <a:spcPts val="800"/>
                        </a:spcAft>
                      </a:pPr>
                      <a:r>
                        <a:rPr lang="da-DK" sz="1400" dirty="0">
                          <a:effectLst/>
                        </a:rPr>
                        <a:t>Geografi  handler om samspil mellem humane og naturlige systemer som grundlag for menneskers levevilkår </a:t>
                      </a:r>
                    </a:p>
                  </a:txBody>
                  <a:tcPr marL="68580" marR="68580" marT="0" marB="0"/>
                </a:tc>
                <a:tc>
                  <a:txBody>
                    <a:bodyPr/>
                    <a:lstStyle/>
                    <a:p>
                      <a:pPr>
                        <a:lnSpc>
                          <a:spcPct val="107000"/>
                        </a:lnSpc>
                        <a:spcAft>
                          <a:spcPts val="800"/>
                        </a:spcAft>
                      </a:pPr>
                      <a:r>
                        <a:rPr lang="da-DK" sz="2000" dirty="0">
                          <a:effectLst/>
                        </a:rPr>
                        <a:t> D</a:t>
                      </a:r>
                      <a:r>
                        <a:rPr lang="da-DK" sz="2000" b="1" dirty="0"/>
                        <a:t>e fem dimensioner</a:t>
                      </a:r>
                      <a:endParaRPr lang="da-DK" sz="2000" dirty="0">
                        <a:effectLst/>
                      </a:endParaRPr>
                    </a:p>
                  </a:txBody>
                  <a:tcPr marL="68580" marR="68580" marT="0" marB="0"/>
                </a:tc>
                <a:tc>
                  <a:txBody>
                    <a:bodyPr/>
                    <a:lstStyle/>
                    <a:p>
                      <a:pPr>
                        <a:lnSpc>
                          <a:spcPct val="107000"/>
                        </a:lnSpc>
                        <a:spcAft>
                          <a:spcPts val="800"/>
                        </a:spcAft>
                      </a:pP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a-DK" sz="1400" dirty="0">
                          <a:effectLst/>
                        </a:rPr>
                        <a:t>Metoder og kilder til lokalisering og kobling af grundviden</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9217146"/>
                  </a:ext>
                </a:extLst>
              </a:tr>
              <a:tr h="752672">
                <a:tc>
                  <a:txBody>
                    <a:bodyPr/>
                    <a:lstStyle/>
                    <a:p>
                      <a:pPr>
                        <a:lnSpc>
                          <a:spcPct val="107000"/>
                        </a:lnSpc>
                        <a:spcAft>
                          <a:spcPts val="800"/>
                        </a:spcAft>
                      </a:pPr>
                      <a:r>
                        <a:rPr lang="da-DK" sz="1400" dirty="0">
                          <a:solidFill>
                            <a:schemeClr val="tx1"/>
                          </a:solidFill>
                          <a:effectLst/>
                        </a:rPr>
                        <a:t>Lokalisering</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da-DK" sz="1600" b="1" dirty="0">
                          <a:solidFill>
                            <a:schemeClr val="tx1"/>
                          </a:solidFill>
                          <a:effectLst/>
                        </a:rPr>
                        <a:t>Rumlighed</a:t>
                      </a:r>
                      <a:endParaRPr lang="da-DK"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a-DK" sz="1200" dirty="0">
                          <a:effectLst/>
                        </a:rPr>
                        <a:t>Lokalisering (hvor),hvilket område? </a:t>
                      </a:r>
                    </a:p>
                    <a:p>
                      <a:pPr>
                        <a:lnSpc>
                          <a:spcPct val="107000"/>
                        </a:lnSpc>
                        <a:spcAft>
                          <a:spcPts val="800"/>
                        </a:spcAft>
                      </a:pPr>
                      <a:r>
                        <a:rPr lang="da-DK" sz="1200" dirty="0">
                          <a:effectLst/>
                        </a:rPr>
                        <a:t>Hvordan er der dér?</a:t>
                      </a:r>
                      <a:endParaRPr lang="da-DK"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Indsamle, kende, beskrive data</a:t>
                      </a:r>
                    </a:p>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Bearbejde og analysere data</a:t>
                      </a:r>
                    </a:p>
                    <a:p>
                      <a:pPr marL="0" indent="0">
                        <a:lnSpc>
                          <a:spcPct val="107000"/>
                        </a:lnSpc>
                        <a:spcAft>
                          <a:spcPts val="800"/>
                        </a:spcAft>
                        <a:buNone/>
                      </a:pP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6257587"/>
                  </a:ext>
                </a:extLst>
              </a:tr>
              <a:tr h="1041034">
                <a:tc rowSpan="4">
                  <a:txBody>
                    <a:bodyPr/>
                    <a:lstStyle/>
                    <a:p>
                      <a:pPr>
                        <a:lnSpc>
                          <a:spcPct val="107000"/>
                        </a:lnSpc>
                        <a:spcAft>
                          <a:spcPts val="800"/>
                        </a:spcAft>
                      </a:pPr>
                      <a:r>
                        <a:rPr lang="da-DK" sz="1400" dirty="0">
                          <a:solidFill>
                            <a:schemeClr val="tx1"/>
                          </a:solidFill>
                          <a:effectLst/>
                        </a:rPr>
                        <a:t>Arbejdsmåder og tankegange</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07000"/>
                        </a:lnSpc>
                        <a:spcAft>
                          <a:spcPts val="800"/>
                        </a:spcAft>
                      </a:pPr>
                      <a:r>
                        <a:rPr lang="da-DK" sz="1600" b="1" dirty="0">
                          <a:effectLst/>
                        </a:rPr>
                        <a:t>Afdække mønstre</a:t>
                      </a:r>
                      <a:endParaRPr lang="da-DK"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a:lnSpc>
                          <a:spcPct val="107000"/>
                        </a:lnSpc>
                        <a:spcAft>
                          <a:spcPts val="800"/>
                        </a:spcAft>
                      </a:pPr>
                      <a:r>
                        <a:rPr lang="da-DK" sz="1200" dirty="0">
                          <a:effectLst/>
                        </a:rPr>
                        <a:t>Anvendelse af geografiske metoder</a:t>
                      </a:r>
                    </a:p>
                    <a:p>
                      <a:pPr>
                        <a:lnSpc>
                          <a:spcPct val="107000"/>
                        </a:lnSpc>
                        <a:spcAft>
                          <a:spcPts val="800"/>
                        </a:spcAft>
                      </a:pPr>
                      <a:r>
                        <a:rPr lang="da-DK" sz="1200" dirty="0">
                          <a:effectLst/>
                        </a:rPr>
                        <a:t>til dataproduktion og info-søgning </a:t>
                      </a:r>
                    </a:p>
                    <a:p>
                      <a:pPr>
                        <a:lnSpc>
                          <a:spcPct val="107000"/>
                        </a:lnSpc>
                        <a:spcAft>
                          <a:spcPts val="800"/>
                        </a:spcAft>
                      </a:pPr>
                      <a:r>
                        <a:rPr lang="da-DK" sz="1200" dirty="0">
                          <a:effectLst/>
                        </a:rPr>
                        <a:t>samt data- og infobearbejdning</a:t>
                      </a:r>
                      <a:endParaRPr lang="da-DK"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Indsamle, kende, beskrive data</a:t>
                      </a:r>
                    </a:p>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Bearbejde og analysere data</a:t>
                      </a:r>
                    </a:p>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Fortolke og vurdere data</a:t>
                      </a:r>
                    </a:p>
                    <a:p>
                      <a:pPr marL="0" indent="0">
                        <a:lnSpc>
                          <a:spcPct val="107000"/>
                        </a:lnSpc>
                        <a:spcAft>
                          <a:spcPts val="800"/>
                        </a:spcAft>
                        <a:buNone/>
                      </a:pP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9761953"/>
                  </a:ext>
                </a:extLst>
              </a:tr>
              <a:tr h="109541">
                <a:tc vMerge="1">
                  <a:txBody>
                    <a:bodyPr/>
                    <a:lstStyle/>
                    <a:p>
                      <a:endParaRPr lang="da-DK"/>
                    </a:p>
                  </a:txBody>
                  <a:tcPr/>
                </a:tc>
                <a:tc vMerge="1">
                  <a:txBody>
                    <a:bodyPr/>
                    <a:lstStyle/>
                    <a:p>
                      <a:pPr>
                        <a:lnSpc>
                          <a:spcPct val="107000"/>
                        </a:lnSpc>
                        <a:spcAft>
                          <a:spcPts val="800"/>
                        </a:spcAft>
                      </a:pPr>
                      <a:endParaRPr lang="da-DK"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da-DK"/>
                    </a:p>
                  </a:txBody>
                  <a:tcPr/>
                </a:tc>
                <a:tc rowSpan="2">
                  <a:txBody>
                    <a:bodyPr/>
                    <a:lstStyle/>
                    <a:p>
                      <a:pPr marL="228600" marR="0" lvl="0" indent="-228600" algn="l" defTabSz="914400" rtl="0" eaLnBrk="1" fontAlgn="auto" latinLnBrk="0" hangingPunct="1">
                        <a:lnSpc>
                          <a:spcPct val="107000"/>
                        </a:lnSpc>
                        <a:spcBef>
                          <a:spcPts val="0"/>
                        </a:spcBef>
                        <a:spcAft>
                          <a:spcPts val="800"/>
                        </a:spcAft>
                        <a:buClrTx/>
                        <a:buSzTx/>
                        <a:buFontTx/>
                        <a:buAutoNum type="arabicPeriod"/>
                        <a:tabLst/>
                        <a:defRPr/>
                      </a:pPr>
                      <a:r>
                        <a:rPr lang="da-DK" sz="1100" dirty="0">
                          <a:effectLst/>
                          <a:latin typeface="Calibri" panose="020F0502020204030204" pitchFamily="34" charset="0"/>
                          <a:ea typeface="Calibri" panose="020F0502020204030204" pitchFamily="34" charset="0"/>
                          <a:cs typeface="Times New Roman" panose="02020603050405020304" pitchFamily="18" charset="0"/>
                        </a:rPr>
                        <a:t>Indsamle, kende, beskrive data</a:t>
                      </a:r>
                    </a:p>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Bearbejde og analysere data</a:t>
                      </a:r>
                    </a:p>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Fortolke og vurdere data</a:t>
                      </a:r>
                    </a:p>
                  </a:txBody>
                  <a:tcPr marL="68580" marR="68580" marT="0" marB="0"/>
                </a:tc>
                <a:extLst>
                  <a:ext uri="{0D108BD9-81ED-4DB2-BD59-A6C34878D82A}">
                    <a16:rowId xmlns:a16="http://schemas.microsoft.com/office/drawing/2014/main" val="3222263683"/>
                  </a:ext>
                </a:extLst>
              </a:tr>
              <a:tr h="643131">
                <a:tc vMerge="1">
                  <a:txBody>
                    <a:bodyPr/>
                    <a:lstStyle/>
                    <a:p>
                      <a:endParaRPr lang="da-DK"/>
                    </a:p>
                  </a:txBody>
                  <a:tcPr/>
                </a:tc>
                <a:tc>
                  <a:txBody>
                    <a:bodyPr/>
                    <a:lstStyle/>
                    <a:p>
                      <a:pPr>
                        <a:lnSpc>
                          <a:spcPct val="107000"/>
                        </a:lnSpc>
                        <a:spcAft>
                          <a:spcPts val="800"/>
                        </a:spcAft>
                      </a:pPr>
                      <a:r>
                        <a:rPr lang="da-DK" sz="1600" b="1" dirty="0">
                          <a:effectLst/>
                        </a:rPr>
                        <a:t>Forandring over tid</a:t>
                      </a:r>
                      <a:endParaRPr lang="da-DK"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da-DK"/>
                    </a:p>
                  </a:txBody>
                  <a:tcPr/>
                </a:tc>
                <a:tc vMerge="1">
                  <a:txBody>
                    <a:bodyPr/>
                    <a:lstStyle/>
                    <a:p>
                      <a:pPr marL="228600" marR="0" lvl="0" indent="-228600" algn="l" defTabSz="914400" rtl="0" eaLnBrk="1" fontAlgn="auto" latinLnBrk="0" hangingPunct="1">
                        <a:lnSpc>
                          <a:spcPct val="107000"/>
                        </a:lnSpc>
                        <a:spcBef>
                          <a:spcPts val="0"/>
                        </a:spcBef>
                        <a:spcAft>
                          <a:spcPts val="800"/>
                        </a:spcAft>
                        <a:buClrTx/>
                        <a:buSzTx/>
                        <a:buFontTx/>
                        <a:buAutoNum type="arabicPeriod"/>
                        <a:tabLst/>
                        <a:defRPr/>
                      </a:pPr>
                      <a:r>
                        <a:rPr lang="da-DK" sz="1100" dirty="0">
                          <a:effectLst/>
                          <a:latin typeface="Calibri" panose="020F0502020204030204" pitchFamily="34" charset="0"/>
                          <a:ea typeface="Calibri" panose="020F0502020204030204" pitchFamily="34" charset="0"/>
                          <a:cs typeface="Times New Roman" panose="02020603050405020304" pitchFamily="18" charset="0"/>
                        </a:rPr>
                        <a:t>Indsamle, kende, beskrive data</a:t>
                      </a:r>
                    </a:p>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Bearbejde og analysere data</a:t>
                      </a:r>
                    </a:p>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Fortolke og vurdere data</a:t>
                      </a:r>
                    </a:p>
                  </a:txBody>
                  <a:tcPr marL="68580" marR="68580" marT="0" marB="0"/>
                </a:tc>
                <a:extLst>
                  <a:ext uri="{0D108BD9-81ED-4DB2-BD59-A6C34878D82A}">
                    <a16:rowId xmlns:a16="http://schemas.microsoft.com/office/drawing/2014/main" val="3981144760"/>
                  </a:ext>
                </a:extLst>
              </a:tr>
              <a:tr h="1041034">
                <a:tc vMerge="1">
                  <a:txBody>
                    <a:bodyPr/>
                    <a:lstStyle/>
                    <a:p>
                      <a:endParaRPr lang="da-DK"/>
                    </a:p>
                  </a:txBody>
                  <a:tcPr/>
                </a:tc>
                <a:tc>
                  <a:txBody>
                    <a:bodyPr/>
                    <a:lstStyle/>
                    <a:p>
                      <a:pPr>
                        <a:lnSpc>
                          <a:spcPct val="107000"/>
                        </a:lnSpc>
                        <a:spcAft>
                          <a:spcPts val="800"/>
                        </a:spcAft>
                      </a:pPr>
                      <a:r>
                        <a:rPr lang="da-DK" sz="1600" b="1" dirty="0">
                          <a:effectLst/>
                        </a:rPr>
                        <a:t>Sammenhænge</a:t>
                      </a:r>
                      <a:endParaRPr lang="da-DK"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a-DK" sz="1200" dirty="0">
                          <a:effectLst/>
                        </a:rPr>
                        <a:t>Fortolkning, forståelse og forklaring (modellering)</a:t>
                      </a:r>
                      <a:endParaRPr lang="da-DK"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Indsamle eller kende data</a:t>
                      </a:r>
                    </a:p>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Bearbejde og analysere data</a:t>
                      </a:r>
                    </a:p>
                    <a:p>
                      <a:pPr marL="228600" indent="-228600">
                        <a:lnSpc>
                          <a:spcPct val="107000"/>
                        </a:lnSpc>
                        <a:spcAft>
                          <a:spcPts val="800"/>
                        </a:spcAft>
                        <a:buAutoNum type="arabicPeriod"/>
                      </a:pPr>
                      <a:r>
                        <a:rPr lang="da-DK" sz="1100" dirty="0">
                          <a:effectLst/>
                          <a:latin typeface="Calibri" panose="020F0502020204030204" pitchFamily="34" charset="0"/>
                          <a:ea typeface="Calibri" panose="020F0502020204030204" pitchFamily="34" charset="0"/>
                          <a:cs typeface="Times New Roman" panose="02020603050405020304" pitchFamily="18" charset="0"/>
                        </a:rPr>
                        <a:t>Fortolke og vurdere data</a:t>
                      </a:r>
                    </a:p>
                    <a:p>
                      <a:pPr marL="228600" marR="0" lvl="0" indent="-228600" algn="l" defTabSz="914400" rtl="0" eaLnBrk="1" fontAlgn="auto" latinLnBrk="0" hangingPunct="1">
                        <a:lnSpc>
                          <a:spcPct val="107000"/>
                        </a:lnSpc>
                        <a:spcBef>
                          <a:spcPts val="0"/>
                        </a:spcBef>
                        <a:spcAft>
                          <a:spcPts val="800"/>
                        </a:spcAft>
                        <a:buClrTx/>
                        <a:buSzTx/>
                        <a:buFontTx/>
                        <a:buAutoNum type="arabicPeriod" startAt="4"/>
                        <a:tabLst/>
                        <a:defRPr/>
                      </a:pPr>
                      <a:r>
                        <a:rPr lang="da-DK" sz="1100" dirty="0">
                          <a:effectLst/>
                          <a:latin typeface="Calibri" panose="020F0502020204030204" pitchFamily="34" charset="0"/>
                          <a:ea typeface="Calibri" panose="020F0502020204030204" pitchFamily="34" charset="0"/>
                          <a:cs typeface="Times New Roman" panose="02020603050405020304" pitchFamily="18" charset="0"/>
                        </a:rPr>
                        <a:t>Anvende data</a:t>
                      </a:r>
                    </a:p>
                  </a:txBody>
                  <a:tcPr marL="68580" marR="68580" marT="0" marB="0"/>
                </a:tc>
                <a:extLst>
                  <a:ext uri="{0D108BD9-81ED-4DB2-BD59-A6C34878D82A}">
                    <a16:rowId xmlns:a16="http://schemas.microsoft.com/office/drawing/2014/main" val="302569040"/>
                  </a:ext>
                </a:extLst>
              </a:tr>
              <a:tr h="976174">
                <a:tc>
                  <a:txBody>
                    <a:bodyPr/>
                    <a:lstStyle/>
                    <a:p>
                      <a:pPr>
                        <a:lnSpc>
                          <a:spcPct val="107000"/>
                        </a:lnSpc>
                        <a:spcAft>
                          <a:spcPts val="800"/>
                        </a:spcAft>
                      </a:pPr>
                      <a:r>
                        <a:rPr lang="da-DK" sz="1400" dirty="0">
                          <a:solidFill>
                            <a:schemeClr val="tx1"/>
                          </a:solidFill>
                          <a:effectLst/>
                        </a:rPr>
                        <a:t>Menneskenes levevilkår </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a-DK" sz="1600" b="1" dirty="0">
                          <a:effectLst/>
                        </a:rPr>
                        <a:t>Levevilkår</a:t>
                      </a:r>
                      <a:r>
                        <a:rPr lang="da-DK" sz="1100" b="1" dirty="0">
                          <a:effectLst/>
                        </a:rPr>
                        <a:t> </a:t>
                      </a:r>
                      <a:r>
                        <a:rPr lang="da-DK" sz="1400" dirty="0">
                          <a:effectLst/>
                        </a:rPr>
                        <a:t>formet af humane og naturlige systemer og deres interaktion</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a-DK" sz="1200" dirty="0">
                          <a:effectLst/>
                        </a:rPr>
                        <a:t>Beskrivelse af levevilkår og forklaring af de faktorer, der påvirker dem</a:t>
                      </a:r>
                      <a:endParaRPr lang="da-DK"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a-DK" sz="1100" dirty="0">
                          <a:effectLst/>
                        </a:rPr>
                        <a:t>Formidling af sammenhænge</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9293298"/>
                  </a:ext>
                </a:extLst>
              </a:tr>
            </a:tbl>
          </a:graphicData>
        </a:graphic>
      </p:graphicFrame>
      <p:sp>
        <p:nvSpPr>
          <p:cNvPr id="11" name="Titel 10">
            <a:extLst>
              <a:ext uri="{FF2B5EF4-FFF2-40B4-BE49-F238E27FC236}">
                <a16:creationId xmlns:a16="http://schemas.microsoft.com/office/drawing/2014/main" id="{F70D98A7-440F-A821-C431-6E55980A96FE}"/>
              </a:ext>
            </a:extLst>
          </p:cNvPr>
          <p:cNvSpPr>
            <a:spLocks noGrp="1"/>
          </p:cNvSpPr>
          <p:nvPr>
            <p:ph type="title"/>
          </p:nvPr>
        </p:nvSpPr>
        <p:spPr>
          <a:xfrm>
            <a:off x="391885" y="714474"/>
            <a:ext cx="10985863" cy="643809"/>
          </a:xfrm>
        </p:spPr>
        <p:txBody>
          <a:bodyPr>
            <a:normAutofit/>
          </a:bodyPr>
          <a:lstStyle/>
          <a:p>
            <a:r>
              <a:rPr lang="da-DK" sz="3600" b="1" dirty="0"/>
              <a:t>Geografi – de fem dimensioner</a:t>
            </a:r>
          </a:p>
        </p:txBody>
      </p:sp>
    </p:spTree>
    <p:extLst>
      <p:ext uri="{BB962C8B-B14F-4D97-AF65-F5344CB8AC3E}">
        <p14:creationId xmlns:p14="http://schemas.microsoft.com/office/powerpoint/2010/main" val="2865798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stretch>
            <a:fillRect/>
          </a:stretch>
        </p:blipFill>
        <p:spPr>
          <a:xfrm>
            <a:off x="0" y="0"/>
            <a:ext cx="2467319" cy="714475"/>
          </a:xfrm>
          <a:prstGeom prst="rect">
            <a:avLst/>
          </a:prstGeom>
        </p:spPr>
      </p:pic>
      <p:pic>
        <p:nvPicPr>
          <p:cNvPr id="5" name="Pladsholder til indhold 8"/>
          <p:cNvPicPr>
            <a:picLocks noChangeAspect="1"/>
          </p:cNvPicPr>
          <p:nvPr/>
        </p:nvPicPr>
        <p:blipFill rotWithShape="1">
          <a:blip r:embed="rId4"/>
          <a:srcRect r="17269"/>
          <a:stretch/>
        </p:blipFill>
        <p:spPr>
          <a:xfrm>
            <a:off x="2467319" y="-1"/>
            <a:ext cx="9721722" cy="714475"/>
          </a:xfrm>
          <a:prstGeom prst="rect">
            <a:avLst/>
          </a:prstGeom>
        </p:spPr>
      </p:pic>
      <p:sp>
        <p:nvSpPr>
          <p:cNvPr id="2" name="Titel 1">
            <a:extLst>
              <a:ext uri="{FF2B5EF4-FFF2-40B4-BE49-F238E27FC236}">
                <a16:creationId xmlns:a16="http://schemas.microsoft.com/office/drawing/2014/main" id="{3B8B4986-BCCF-5FDE-966F-10544ADAAA19}"/>
              </a:ext>
            </a:extLst>
          </p:cNvPr>
          <p:cNvSpPr>
            <a:spLocks noGrp="1"/>
          </p:cNvSpPr>
          <p:nvPr>
            <p:ph type="title"/>
          </p:nvPr>
        </p:nvSpPr>
        <p:spPr/>
        <p:txBody>
          <a:bodyPr/>
          <a:lstStyle/>
          <a:p>
            <a:r>
              <a:rPr lang="da-DK" b="1" dirty="0"/>
              <a:t>Kilder til geografisk viden</a:t>
            </a:r>
          </a:p>
        </p:txBody>
      </p:sp>
      <p:sp>
        <p:nvSpPr>
          <p:cNvPr id="3" name="Pladsholder til indhold 2">
            <a:extLst>
              <a:ext uri="{FF2B5EF4-FFF2-40B4-BE49-F238E27FC236}">
                <a16:creationId xmlns:a16="http://schemas.microsoft.com/office/drawing/2014/main" id="{9A9344AB-41CB-A9CC-4589-46552EBF847E}"/>
              </a:ext>
            </a:extLst>
          </p:cNvPr>
          <p:cNvSpPr>
            <a:spLocks noGrp="1"/>
          </p:cNvSpPr>
          <p:nvPr>
            <p:ph sz="half" idx="2"/>
          </p:nvPr>
        </p:nvSpPr>
        <p:spPr/>
        <p:txBody>
          <a:bodyPr>
            <a:normAutofit lnSpcReduction="10000"/>
          </a:bodyPr>
          <a:lstStyle/>
          <a:p>
            <a:pPr marL="0" indent="0">
              <a:buNone/>
            </a:pPr>
            <a:endParaRPr lang="da-DK" dirty="0"/>
          </a:p>
          <a:p>
            <a:endParaRPr lang="da-DK" dirty="0"/>
          </a:p>
          <a:p>
            <a:endParaRPr lang="da-DK" dirty="0"/>
          </a:p>
        </p:txBody>
      </p:sp>
      <p:sp>
        <p:nvSpPr>
          <p:cNvPr id="11" name="Pladsholder til indhold 10">
            <a:extLst>
              <a:ext uri="{FF2B5EF4-FFF2-40B4-BE49-F238E27FC236}">
                <a16:creationId xmlns:a16="http://schemas.microsoft.com/office/drawing/2014/main" id="{9888AB6E-61E6-ACB5-67CE-FE67AF75E04D}"/>
              </a:ext>
            </a:extLst>
          </p:cNvPr>
          <p:cNvSpPr>
            <a:spLocks noGrp="1"/>
          </p:cNvSpPr>
          <p:nvPr>
            <p:ph sz="quarter" idx="4"/>
          </p:nvPr>
        </p:nvSpPr>
        <p:spPr>
          <a:xfrm>
            <a:off x="6172200" y="1681162"/>
            <a:ext cx="5183188" cy="4613105"/>
          </a:xfrm>
        </p:spPr>
        <p:txBody>
          <a:bodyPr>
            <a:normAutofit lnSpcReduction="10000"/>
          </a:bodyPr>
          <a:lstStyle/>
          <a:p>
            <a:pPr marL="0" indent="0">
              <a:buNone/>
            </a:pPr>
            <a:r>
              <a:rPr lang="da-DK" sz="1600" b="1" dirty="0"/>
              <a:t>Primære kilde indsamler viden om den konkrete fysiske virkelighed og den sociale omverden - </a:t>
            </a:r>
          </a:p>
          <a:p>
            <a:pPr marL="0" indent="0">
              <a:buNone/>
            </a:pPr>
            <a:r>
              <a:rPr lang="da-DK" sz="1400" dirty="0"/>
              <a:t>Spørgeskema, trafiktælling, skitse af jordbundsprofil, stenbestemmelse i naturen, videooptagelse af et kulturmøde.</a:t>
            </a:r>
          </a:p>
          <a:p>
            <a:pPr marL="0" indent="0">
              <a:buNone/>
            </a:pPr>
            <a:endParaRPr lang="da-DK" sz="1400" b="1" dirty="0"/>
          </a:p>
          <a:p>
            <a:pPr marL="0" indent="0">
              <a:buNone/>
            </a:pPr>
            <a:r>
              <a:rPr lang="da-DK" sz="1600" b="1" dirty="0"/>
              <a:t>Sekundære kilder er systematiske data, der ikke har været fortolket</a:t>
            </a:r>
          </a:p>
          <a:p>
            <a:pPr marL="0" indent="0">
              <a:buNone/>
            </a:pPr>
            <a:r>
              <a:rPr lang="da-DK" sz="1400" dirty="0"/>
              <a:t>Statistiske materialer</a:t>
            </a:r>
          </a:p>
          <a:p>
            <a:pPr marL="0" indent="0">
              <a:buNone/>
            </a:pPr>
            <a:endParaRPr lang="da-DK" sz="1400" b="1" dirty="0"/>
          </a:p>
          <a:p>
            <a:pPr marL="0" indent="0">
              <a:buNone/>
            </a:pPr>
            <a:r>
              <a:rPr lang="da-DK" sz="1600" b="1" dirty="0"/>
              <a:t>Tertiære kilder er bearbejde fagliggjorte materialer</a:t>
            </a:r>
          </a:p>
          <a:p>
            <a:pPr marL="0" indent="0">
              <a:buNone/>
            </a:pPr>
            <a:r>
              <a:rPr lang="da-DK" sz="1400" dirty="0"/>
              <a:t>Tertiære kilder er fortolket og generaliseret med henblik på at tydeliggøre bestemte sammenhænge. </a:t>
            </a:r>
          </a:p>
          <a:p>
            <a:pPr marL="0" indent="0">
              <a:buNone/>
            </a:pPr>
            <a:r>
              <a:rPr lang="da-DK" sz="1400" dirty="0"/>
              <a:t>fx kort, modeller, fagtekster og fagliggjorte materialer.</a:t>
            </a:r>
          </a:p>
          <a:p>
            <a:pPr marL="0" indent="0">
              <a:buNone/>
            </a:pPr>
            <a:endParaRPr lang="da-DK" sz="1400" b="1" dirty="0"/>
          </a:p>
          <a:p>
            <a:pPr marL="0" indent="0">
              <a:buNone/>
            </a:pPr>
            <a:r>
              <a:rPr lang="da-DK" sz="1600" b="1" dirty="0"/>
              <a:t>Kvarternære kilder er bearbejdede ikke fagliggjorte materialer</a:t>
            </a:r>
          </a:p>
          <a:p>
            <a:pPr marL="0" indent="0">
              <a:buNone/>
            </a:pPr>
            <a:r>
              <a:rPr lang="da-DK" sz="1400" dirty="0"/>
              <a:t>Fx rejsebeskrivelser, reklamer og videndeling på sociale medier.</a:t>
            </a:r>
          </a:p>
        </p:txBody>
      </p:sp>
      <p:pic>
        <p:nvPicPr>
          <p:cNvPr id="8" name="Billede 7">
            <a:extLst>
              <a:ext uri="{FF2B5EF4-FFF2-40B4-BE49-F238E27FC236}">
                <a16:creationId xmlns:a16="http://schemas.microsoft.com/office/drawing/2014/main" id="{7D711BEC-9F69-74D6-7043-B229E7ACAEAB}"/>
              </a:ext>
            </a:extLst>
          </p:cNvPr>
          <p:cNvPicPr>
            <a:picLocks noChangeAspect="1"/>
          </p:cNvPicPr>
          <p:nvPr/>
        </p:nvPicPr>
        <p:blipFill>
          <a:blip r:embed="rId5"/>
          <a:stretch>
            <a:fillRect/>
          </a:stretch>
        </p:blipFill>
        <p:spPr>
          <a:xfrm>
            <a:off x="836612" y="1789786"/>
            <a:ext cx="4978262" cy="4504482"/>
          </a:xfrm>
          <a:prstGeom prst="rect">
            <a:avLst/>
          </a:prstGeom>
        </p:spPr>
      </p:pic>
    </p:spTree>
    <p:extLst>
      <p:ext uri="{BB962C8B-B14F-4D97-AF65-F5344CB8AC3E}">
        <p14:creationId xmlns:p14="http://schemas.microsoft.com/office/powerpoint/2010/main" val="263259367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TotalTime>
  <Words>1982</Words>
  <Application>Microsoft Office PowerPoint</Application>
  <PresentationFormat>Widescreen</PresentationFormat>
  <Paragraphs>201</Paragraphs>
  <Slides>8</Slides>
  <Notes>8</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8</vt:i4>
      </vt:variant>
    </vt:vector>
  </HeadingPairs>
  <TitlesOfParts>
    <vt:vector size="13" baseType="lpstr">
      <vt:lpstr>Arial</vt:lpstr>
      <vt:lpstr>Calibri</vt:lpstr>
      <vt:lpstr>Calibri Light</vt:lpstr>
      <vt:lpstr>Lato</vt:lpstr>
      <vt:lpstr>Office-tema</vt:lpstr>
      <vt:lpstr>Geografi – de fem dimensioner</vt:lpstr>
      <vt:lpstr>Rumlighed</vt:lpstr>
      <vt:lpstr>At afdække mønstre</vt:lpstr>
      <vt:lpstr>Forandringer over tid</vt:lpstr>
      <vt:lpstr>Sammenhænge</vt:lpstr>
      <vt:lpstr>Levevilkår</vt:lpstr>
      <vt:lpstr>Geografi – de fem dimensioner</vt:lpstr>
      <vt:lpstr>Kilder til geografisk viden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iben dalgaard</dc:creator>
  <cp:lastModifiedBy>iben dalgaard</cp:lastModifiedBy>
  <cp:revision>34</cp:revision>
  <cp:lastPrinted>2023-01-28T09:34:56Z</cp:lastPrinted>
  <dcterms:created xsi:type="dcterms:W3CDTF">2023-01-18T15:57:21Z</dcterms:created>
  <dcterms:modified xsi:type="dcterms:W3CDTF">2023-11-07T08:24:01Z</dcterms:modified>
</cp:coreProperties>
</file>