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1"/>
  </p:notesMasterIdLst>
  <p:sldIdLst>
    <p:sldId id="292" r:id="rId2"/>
    <p:sldId id="260" r:id="rId3"/>
    <p:sldId id="291" r:id="rId4"/>
    <p:sldId id="281" r:id="rId5"/>
    <p:sldId id="257" r:id="rId6"/>
    <p:sldId id="258" r:id="rId7"/>
    <p:sldId id="259" r:id="rId8"/>
    <p:sldId id="294" r:id="rId9"/>
    <p:sldId id="272" r:id="rId10"/>
  </p:sldIdLst>
  <p:sldSz cx="12192000" cy="6858000"/>
  <p:notesSz cx="6858000" cy="9144000"/>
  <p:defaultText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5" autoAdjust="0"/>
    <p:restoredTop sz="81542" autoAdjust="0"/>
  </p:normalViewPr>
  <p:slideViewPr>
    <p:cSldViewPr snapToGrid="0">
      <p:cViewPr varScale="1">
        <p:scale>
          <a:sx n="69" d="100"/>
          <a:sy n="69" d="100"/>
        </p:scale>
        <p:origin x="1234"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sidehoved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a-DK" dirty="0"/>
          </a:p>
        </p:txBody>
      </p:sp>
      <p:sp>
        <p:nvSpPr>
          <p:cNvPr id="3" name="Pladsholder til dato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FD3536A-55BF-4EDE-B64C-486FC14B73AC}" type="datetimeFigureOut">
              <a:rPr lang="da-DK" smtClean="0"/>
              <a:t>04-07-2023</a:t>
            </a:fld>
            <a:endParaRPr lang="da-DK" dirty="0"/>
          </a:p>
        </p:txBody>
      </p:sp>
      <p:sp>
        <p:nvSpPr>
          <p:cNvPr id="4" name="Pladsholder til slidebillede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a-DK" dirty="0"/>
          </a:p>
        </p:txBody>
      </p:sp>
      <p:sp>
        <p:nvSpPr>
          <p:cNvPr id="5" name="Pladsholder til no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6" name="Pladsholder til sidefod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a-DK" dirty="0"/>
          </a:p>
        </p:txBody>
      </p:sp>
      <p:sp>
        <p:nvSpPr>
          <p:cNvPr id="7" name="Pladsholder til slidenumm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04F078E-2CAB-487B-8306-71B7F4A57C03}" type="slidenum">
              <a:rPr lang="da-DK" smtClean="0"/>
              <a:t>‹nr.›</a:t>
            </a:fld>
            <a:endParaRPr lang="da-DK" dirty="0"/>
          </a:p>
        </p:txBody>
      </p:sp>
    </p:spTree>
    <p:extLst>
      <p:ext uri="{BB962C8B-B14F-4D97-AF65-F5344CB8AC3E}">
        <p14:creationId xmlns:p14="http://schemas.microsoft.com/office/powerpoint/2010/main" val="239089387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Byde velkommen.</a:t>
            </a:r>
          </a:p>
        </p:txBody>
      </p:sp>
      <p:sp>
        <p:nvSpPr>
          <p:cNvPr id="4" name="Pladsholder til slidenummer 3"/>
          <p:cNvSpPr>
            <a:spLocks noGrp="1"/>
          </p:cNvSpPr>
          <p:nvPr>
            <p:ph type="sldNum" sz="quarter" idx="5"/>
          </p:nvPr>
        </p:nvSpPr>
        <p:spPr/>
        <p:txBody>
          <a:bodyPr/>
          <a:lstStyle/>
          <a:p>
            <a:fld id="{404F078E-2CAB-487B-8306-71B7F4A57C03}" type="slidenum">
              <a:rPr lang="da-DK" smtClean="0"/>
              <a:t>1</a:t>
            </a:fld>
            <a:endParaRPr lang="da-DK" dirty="0"/>
          </a:p>
        </p:txBody>
      </p:sp>
    </p:spTree>
    <p:extLst>
      <p:ext uri="{BB962C8B-B14F-4D97-AF65-F5344CB8AC3E}">
        <p14:creationId xmlns:p14="http://schemas.microsoft.com/office/powerpoint/2010/main" val="29596771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Geografi handler om sammenhænge mellem mennesker og omgivelser på tværs af natur, samfund, kultur og miljø. Sammenhænge mellem mennesker og omgivelserne lokalt, regionalt og internationalt, beskriver menneskers levevilkår. Men det er mere komplekst end det.</a:t>
            </a:r>
          </a:p>
          <a:p>
            <a:r>
              <a:rPr lang="da-DK" b="1" dirty="0"/>
              <a:t>De humane systemer - kulturgeografien </a:t>
            </a:r>
            <a:r>
              <a:rPr lang="da-DK" dirty="0"/>
              <a:t>handler fx om demografi/befolkning, erhverv, økonomi, bebyggelse, infrastruktur og politik/geopolitik.</a:t>
            </a:r>
          </a:p>
          <a:p>
            <a:r>
              <a:rPr lang="da-DK" dirty="0"/>
              <a:t>Disse discipliner interagerer og udformer kulturlandskabet på jordoverfladen.</a:t>
            </a:r>
          </a:p>
          <a:p>
            <a:r>
              <a:rPr lang="da-DK" b="1" dirty="0"/>
              <a:t>De naturlige systemer – naturgeografien </a:t>
            </a:r>
            <a:r>
              <a:rPr lang="da-DK" dirty="0"/>
              <a:t>beskæftiger sig med  tre sfærer: </a:t>
            </a:r>
            <a:r>
              <a:rPr lang="da-DK" b="1" dirty="0" err="1"/>
              <a:t>lithosfæren</a:t>
            </a:r>
            <a:r>
              <a:rPr lang="da-DK" b="1" dirty="0"/>
              <a:t>, atmosfæren, hydrosfæren</a:t>
            </a:r>
            <a:r>
              <a:rPr lang="da-DK" dirty="0"/>
              <a:t>.</a:t>
            </a:r>
          </a:p>
          <a:p>
            <a:r>
              <a:rPr lang="da-DK" dirty="0"/>
              <a:t>Geologi og geomorfologi undersøger </a:t>
            </a:r>
            <a:r>
              <a:rPr lang="da-DK" dirty="0" err="1"/>
              <a:t>lithosfæren</a:t>
            </a:r>
            <a:endParaRPr lang="da-DK" dirty="0"/>
          </a:p>
          <a:p>
            <a:r>
              <a:rPr lang="da-DK" dirty="0"/>
              <a:t>Meteorologi og klimatologi undersøger atmosfæren.</a:t>
            </a:r>
          </a:p>
          <a:p>
            <a:r>
              <a:rPr lang="da-DK" dirty="0"/>
              <a:t>Hydrosfæren undersøger Jordens vand – under, på og over jordoverfladen.</a:t>
            </a:r>
          </a:p>
          <a:p>
            <a:r>
              <a:rPr lang="da-DK" b="1" dirty="0"/>
              <a:t>De humane og naturlige systemer interaktion er geografis genstandsfelt. </a:t>
            </a:r>
            <a:r>
              <a:rPr lang="da-DK" b="0" dirty="0"/>
              <a:t>Det er rimeligt komplekst og derfor kan man gå en anden vej for at forstå og arbejde med faget.</a:t>
            </a:r>
            <a:endParaRPr lang="da-DK" b="1" dirty="0"/>
          </a:p>
          <a:p>
            <a:r>
              <a:rPr lang="da-DK" dirty="0"/>
              <a:t>Når vi vil forstå geografi, så kan vi med fordel anvende rumlighed, at se og afdække mønstre, undersøge sammenhænge og nogle gange forandringer over tid for at få viden om og indsigt menneskers levevilkår.</a:t>
            </a:r>
          </a:p>
          <a:p>
            <a:endParaRPr lang="da-DK" dirty="0"/>
          </a:p>
        </p:txBody>
      </p:sp>
      <p:sp>
        <p:nvSpPr>
          <p:cNvPr id="4" name="Pladsholder til slidenummer 3"/>
          <p:cNvSpPr>
            <a:spLocks noGrp="1"/>
          </p:cNvSpPr>
          <p:nvPr>
            <p:ph type="sldNum" sz="quarter" idx="5"/>
          </p:nvPr>
        </p:nvSpPr>
        <p:spPr/>
        <p:txBody>
          <a:bodyPr/>
          <a:lstStyle/>
          <a:p>
            <a:fld id="{429E9CAA-FCD1-46BE-8FE2-4A75BE26BB50}" type="slidenum">
              <a:rPr lang="da-DK" smtClean="0"/>
              <a:t>2</a:t>
            </a:fld>
            <a:endParaRPr lang="da-DK"/>
          </a:p>
        </p:txBody>
      </p:sp>
    </p:spTree>
    <p:extLst>
      <p:ext uri="{BB962C8B-B14F-4D97-AF65-F5344CB8AC3E}">
        <p14:creationId xmlns:p14="http://schemas.microsoft.com/office/powerpoint/2010/main" val="105449405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Lidt tvivl om indholdet på fotoet men tænker at der plukkes te?</a:t>
            </a:r>
          </a:p>
          <a:p>
            <a:r>
              <a:rPr lang="da-DK" dirty="0"/>
              <a:t>Bruges til at italesætte hvad mønstre er, og at de kan have forskellig udbredelse og karakter.</a:t>
            </a:r>
          </a:p>
        </p:txBody>
      </p:sp>
      <p:sp>
        <p:nvSpPr>
          <p:cNvPr id="4" name="Pladsholder til slidenummer 3"/>
          <p:cNvSpPr>
            <a:spLocks noGrp="1"/>
          </p:cNvSpPr>
          <p:nvPr>
            <p:ph type="sldNum" sz="quarter" idx="5"/>
          </p:nvPr>
        </p:nvSpPr>
        <p:spPr/>
        <p:txBody>
          <a:bodyPr/>
          <a:lstStyle/>
          <a:p>
            <a:fld id="{404F078E-2CAB-487B-8306-71B7F4A57C03}" type="slidenum">
              <a:rPr lang="da-DK" smtClean="0"/>
              <a:t>3</a:t>
            </a:fld>
            <a:endParaRPr lang="da-DK" dirty="0"/>
          </a:p>
        </p:txBody>
      </p:sp>
    </p:spTree>
    <p:extLst>
      <p:ext uri="{BB962C8B-B14F-4D97-AF65-F5344CB8AC3E}">
        <p14:creationId xmlns:p14="http://schemas.microsoft.com/office/powerpoint/2010/main" val="163787693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Et urbant områder fremtræder i et bestemt mønster. Dette kan være lokalt forankret. Ofte.</a:t>
            </a:r>
          </a:p>
          <a:p>
            <a:r>
              <a:rPr lang="da-DK" dirty="0"/>
              <a:t>Men – man kan fremhæve fællesnævnere for mange byer og på den måde bliver de en del af et globalt mønster. </a:t>
            </a:r>
          </a:p>
          <a:p>
            <a:r>
              <a:rPr lang="da-DK" dirty="0"/>
              <a:t>På godt og på ondt. </a:t>
            </a:r>
          </a:p>
        </p:txBody>
      </p:sp>
      <p:sp>
        <p:nvSpPr>
          <p:cNvPr id="4" name="Pladsholder til slidenummer 3"/>
          <p:cNvSpPr>
            <a:spLocks noGrp="1"/>
          </p:cNvSpPr>
          <p:nvPr>
            <p:ph type="sldNum" sz="quarter" idx="5"/>
          </p:nvPr>
        </p:nvSpPr>
        <p:spPr/>
        <p:txBody>
          <a:bodyPr/>
          <a:lstStyle/>
          <a:p>
            <a:fld id="{404F078E-2CAB-487B-8306-71B7F4A57C03}" type="slidenum">
              <a:rPr lang="da-DK" smtClean="0"/>
              <a:t>4</a:t>
            </a:fld>
            <a:endParaRPr lang="da-DK" dirty="0"/>
          </a:p>
        </p:txBody>
      </p:sp>
    </p:spTree>
    <p:extLst>
      <p:ext uri="{BB962C8B-B14F-4D97-AF65-F5344CB8AC3E}">
        <p14:creationId xmlns:p14="http://schemas.microsoft.com/office/powerpoint/2010/main" val="2569467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Fotoet viser Skjern Å i Vestjylland.</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kan I se på fotoet dvs. lav en kort beskrivelse?</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Hvor kommer vandet fra og hvor er det på vej hen? Med hensyn til retningen må I gerne inddrage lidt almen baggrundsviden.</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Bemærk hvilken retning kirketårnet har. Dette indikerer en retning, og på den måde kan I afgøre, hvilken vej vandet løbet.</a:t>
            </a:r>
          </a:p>
          <a:p>
            <a:pPr>
              <a:lnSpc>
                <a:spcPct val="115000"/>
              </a:lnSpc>
              <a:spcAft>
                <a:spcPts val="1000"/>
              </a:spcAft>
            </a:pPr>
            <a:endParaRPr lang="da-DK"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da-DK" dirty="0"/>
          </a:p>
        </p:txBody>
      </p:sp>
      <p:sp>
        <p:nvSpPr>
          <p:cNvPr id="4" name="Pladsholder til slidenummer 3"/>
          <p:cNvSpPr>
            <a:spLocks noGrp="1"/>
          </p:cNvSpPr>
          <p:nvPr>
            <p:ph type="sldNum" sz="quarter" idx="5"/>
          </p:nvPr>
        </p:nvSpPr>
        <p:spPr/>
        <p:txBody>
          <a:bodyPr/>
          <a:lstStyle/>
          <a:p>
            <a:fld id="{404F078E-2CAB-487B-8306-71B7F4A57C03}" type="slidenum">
              <a:rPr lang="da-DK" smtClean="0"/>
              <a:t>5</a:t>
            </a:fld>
            <a:endParaRPr lang="da-DK" dirty="0"/>
          </a:p>
        </p:txBody>
      </p:sp>
    </p:spTree>
    <p:extLst>
      <p:ext uri="{BB962C8B-B14F-4D97-AF65-F5344CB8AC3E}">
        <p14:creationId xmlns:p14="http://schemas.microsoft.com/office/powerpoint/2010/main" val="143094190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800" dirty="0">
                <a:effectLst/>
                <a:latin typeface="Calibri" panose="020F0502020204030204" pitchFamily="34" charset="0"/>
                <a:ea typeface="Calibri" panose="020F0502020204030204" pitchFamily="34" charset="0"/>
                <a:cs typeface="Times New Roman" panose="02020603050405020304" pitchFamily="18" charset="0"/>
              </a:rPr>
              <a:t>Fotoet viser risterasser et sted i Asien.</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Hvad kan I se på fotoet dvs. lav en kort beskrivelse?</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Hvordan man dyrker ris? Hvilke fordele kan der være ved at dyrke ris på en skråning?</a:t>
            </a:r>
          </a:p>
          <a:p>
            <a:pPr>
              <a:lnSpc>
                <a:spcPct val="115000"/>
              </a:lnSpc>
              <a:spcAft>
                <a:spcPts val="1000"/>
              </a:spcAft>
            </a:pPr>
            <a:r>
              <a:rPr lang="da-DK" sz="1800" dirty="0">
                <a:effectLst/>
                <a:latin typeface="Calibri" panose="020F0502020204030204" pitchFamily="34" charset="0"/>
                <a:ea typeface="Calibri" panose="020F0502020204030204" pitchFamily="34" charset="0"/>
                <a:cs typeface="Times New Roman" panose="02020603050405020304" pitchFamily="18" charset="0"/>
              </a:rPr>
              <a:t>Og hvilke ulemper kan der være?</a:t>
            </a:r>
          </a:p>
          <a:p>
            <a:endParaRPr lang="da-DK" dirty="0"/>
          </a:p>
        </p:txBody>
      </p:sp>
      <p:sp>
        <p:nvSpPr>
          <p:cNvPr id="4" name="Pladsholder til slidenummer 3"/>
          <p:cNvSpPr>
            <a:spLocks noGrp="1"/>
          </p:cNvSpPr>
          <p:nvPr>
            <p:ph type="sldNum" sz="quarter" idx="5"/>
          </p:nvPr>
        </p:nvSpPr>
        <p:spPr/>
        <p:txBody>
          <a:bodyPr/>
          <a:lstStyle/>
          <a:p>
            <a:fld id="{404F078E-2CAB-487B-8306-71B7F4A57C03}" type="slidenum">
              <a:rPr lang="da-DK" smtClean="0"/>
              <a:t>6</a:t>
            </a:fld>
            <a:endParaRPr lang="da-DK" dirty="0"/>
          </a:p>
        </p:txBody>
      </p:sp>
    </p:spTree>
    <p:extLst>
      <p:ext uri="{BB962C8B-B14F-4D97-AF65-F5344CB8AC3E}">
        <p14:creationId xmlns:p14="http://schemas.microsoft.com/office/powerpoint/2010/main" val="211344576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sz="1200" dirty="0">
                <a:effectLst/>
                <a:latin typeface="Calibri" panose="020F0502020204030204" pitchFamily="34" charset="0"/>
                <a:ea typeface="Calibri" panose="020F0502020204030204" pitchFamily="34" charset="0"/>
                <a:cs typeface="Times New Roman" panose="02020603050405020304" pitchFamily="18" charset="0"/>
              </a:rPr>
              <a:t>Fotoet viser cirkulære marker i Kansas USA.</a:t>
            </a:r>
          </a:p>
          <a:p>
            <a:pPr>
              <a:lnSpc>
                <a:spcPct val="115000"/>
              </a:lnSpc>
              <a:spcAft>
                <a:spcPts val="10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Hvad kan I se på fotoet dvs. lav en kort beskrivelse?</a:t>
            </a:r>
          </a:p>
          <a:p>
            <a:pPr>
              <a:lnSpc>
                <a:spcPct val="115000"/>
              </a:lnSpc>
              <a:spcAft>
                <a:spcPts val="10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Hvorfor dyrker man markerne på denne måde? Hvilke fordele giver det? </a:t>
            </a:r>
          </a:p>
          <a:p>
            <a:pPr>
              <a:lnSpc>
                <a:spcPct val="115000"/>
              </a:lnSpc>
              <a:spcAft>
                <a:spcPts val="1000"/>
              </a:spcAft>
            </a:pPr>
            <a:r>
              <a:rPr lang="da-DK" sz="1200" dirty="0">
                <a:effectLst/>
                <a:latin typeface="Calibri" panose="020F0502020204030204" pitchFamily="34" charset="0"/>
                <a:ea typeface="Calibri" panose="020F0502020204030204" pitchFamily="34" charset="0"/>
                <a:cs typeface="Times New Roman" panose="02020603050405020304" pitchFamily="18" charset="0"/>
              </a:rPr>
              <a:t>Og hvilke ulemper kan der være?</a:t>
            </a:r>
          </a:p>
          <a:p>
            <a:endParaRPr lang="da-DK" dirty="0"/>
          </a:p>
        </p:txBody>
      </p:sp>
      <p:sp>
        <p:nvSpPr>
          <p:cNvPr id="4" name="Pladsholder til slidenummer 3"/>
          <p:cNvSpPr>
            <a:spLocks noGrp="1"/>
          </p:cNvSpPr>
          <p:nvPr>
            <p:ph type="sldNum" sz="quarter" idx="5"/>
          </p:nvPr>
        </p:nvSpPr>
        <p:spPr/>
        <p:txBody>
          <a:bodyPr/>
          <a:lstStyle/>
          <a:p>
            <a:fld id="{404F078E-2CAB-487B-8306-71B7F4A57C03}" type="slidenum">
              <a:rPr lang="da-DK" smtClean="0"/>
              <a:t>7</a:t>
            </a:fld>
            <a:endParaRPr lang="da-DK" dirty="0"/>
          </a:p>
        </p:txBody>
      </p:sp>
    </p:spTree>
    <p:extLst>
      <p:ext uri="{BB962C8B-B14F-4D97-AF65-F5344CB8AC3E}">
        <p14:creationId xmlns:p14="http://schemas.microsoft.com/office/powerpoint/2010/main" val="19774553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Menneskelig bosætning ses måske tydeligst om natten.</a:t>
            </a:r>
          </a:p>
          <a:p>
            <a:r>
              <a:rPr lang="da-DK" dirty="0"/>
              <a:t>Hvilke mønstre kan I se?</a:t>
            </a:r>
          </a:p>
          <a:p>
            <a:r>
              <a:rPr lang="da-DK" dirty="0"/>
              <a:t>Evt. nævne landing i Tanzania om natten.</a:t>
            </a:r>
          </a:p>
        </p:txBody>
      </p:sp>
      <p:sp>
        <p:nvSpPr>
          <p:cNvPr id="4" name="Pladsholder til slidenummer 3"/>
          <p:cNvSpPr>
            <a:spLocks noGrp="1"/>
          </p:cNvSpPr>
          <p:nvPr>
            <p:ph type="sldNum" sz="quarter" idx="5"/>
          </p:nvPr>
        </p:nvSpPr>
        <p:spPr/>
        <p:txBody>
          <a:bodyPr/>
          <a:lstStyle/>
          <a:p>
            <a:fld id="{404F078E-2CAB-487B-8306-71B7F4A57C03}" type="slidenum">
              <a:rPr lang="da-DK" smtClean="0"/>
              <a:t>8</a:t>
            </a:fld>
            <a:endParaRPr lang="da-DK" dirty="0"/>
          </a:p>
        </p:txBody>
      </p:sp>
    </p:spTree>
    <p:extLst>
      <p:ext uri="{BB962C8B-B14F-4D97-AF65-F5344CB8AC3E}">
        <p14:creationId xmlns:p14="http://schemas.microsoft.com/office/powerpoint/2010/main" val="15861750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dsholder til slidebillede 1"/>
          <p:cNvSpPr>
            <a:spLocks noGrp="1" noRot="1" noChangeAspect="1"/>
          </p:cNvSpPr>
          <p:nvPr>
            <p:ph type="sldImg"/>
          </p:nvPr>
        </p:nvSpPr>
        <p:spPr/>
      </p:sp>
      <p:sp>
        <p:nvSpPr>
          <p:cNvPr id="3" name="Pladsholder til noter 2"/>
          <p:cNvSpPr>
            <a:spLocks noGrp="1"/>
          </p:cNvSpPr>
          <p:nvPr>
            <p:ph type="body" idx="1"/>
          </p:nvPr>
        </p:nvSpPr>
        <p:spPr/>
        <p:txBody>
          <a:bodyPr/>
          <a:lstStyle/>
          <a:p>
            <a:r>
              <a:rPr lang="da-DK" dirty="0"/>
              <a:t>Sammenfatning eller kald det oversigt de fem dimensioner.</a:t>
            </a:r>
          </a:p>
          <a:p>
            <a:r>
              <a:rPr lang="da-DK" dirty="0"/>
              <a:t>Hvad er et mønster?</a:t>
            </a:r>
          </a:p>
          <a:p>
            <a:r>
              <a:rPr lang="da-DK" dirty="0"/>
              <a:t>Hvad kan vi bruge mønstre til i geografiundervisningen?</a:t>
            </a:r>
          </a:p>
        </p:txBody>
      </p:sp>
      <p:sp>
        <p:nvSpPr>
          <p:cNvPr id="4" name="Pladsholder til slidenummer 3"/>
          <p:cNvSpPr>
            <a:spLocks noGrp="1"/>
          </p:cNvSpPr>
          <p:nvPr>
            <p:ph type="sldNum" sz="quarter" idx="5"/>
          </p:nvPr>
        </p:nvSpPr>
        <p:spPr/>
        <p:txBody>
          <a:bodyPr/>
          <a:lstStyle/>
          <a:p>
            <a:fld id="{404F078E-2CAB-487B-8306-71B7F4A57C03}" type="slidenum">
              <a:rPr lang="da-DK" smtClean="0"/>
              <a:t>9</a:t>
            </a:fld>
            <a:endParaRPr lang="da-DK" dirty="0"/>
          </a:p>
        </p:txBody>
      </p:sp>
    </p:spTree>
    <p:extLst>
      <p:ext uri="{BB962C8B-B14F-4D97-AF65-F5344CB8AC3E}">
        <p14:creationId xmlns:p14="http://schemas.microsoft.com/office/powerpoint/2010/main" val="2223480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slid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F26E1115-3CB2-CDE6-CF54-66AF8FE54631}"/>
              </a:ext>
            </a:extLst>
          </p:cNvPr>
          <p:cNvSpPr>
            <a:spLocks noGrp="1"/>
          </p:cNvSpPr>
          <p:nvPr>
            <p:ph type="ctrTitle"/>
          </p:nvPr>
        </p:nvSpPr>
        <p:spPr>
          <a:xfrm>
            <a:off x="1524000" y="1122363"/>
            <a:ext cx="9144000" cy="2387600"/>
          </a:xfrm>
        </p:spPr>
        <p:txBody>
          <a:bodyPr anchor="b"/>
          <a:lstStyle>
            <a:lvl1pPr algn="ctr">
              <a:defRPr sz="6000"/>
            </a:lvl1pPr>
          </a:lstStyle>
          <a:p>
            <a:r>
              <a:rPr lang="da-DK"/>
              <a:t>Klik for at redigere titeltypografien i masteren</a:t>
            </a:r>
          </a:p>
        </p:txBody>
      </p:sp>
      <p:sp>
        <p:nvSpPr>
          <p:cNvPr id="3" name="Undertitel 2">
            <a:extLst>
              <a:ext uri="{FF2B5EF4-FFF2-40B4-BE49-F238E27FC236}">
                <a16:creationId xmlns:a16="http://schemas.microsoft.com/office/drawing/2014/main" id="{10836F90-FBD7-B7B3-B805-B90E52959004}"/>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a-DK"/>
              <a:t>Klik for at redigere undertiteltypografien i masteren</a:t>
            </a:r>
          </a:p>
        </p:txBody>
      </p:sp>
      <p:sp>
        <p:nvSpPr>
          <p:cNvPr id="4" name="Pladsholder til dato 3">
            <a:extLst>
              <a:ext uri="{FF2B5EF4-FFF2-40B4-BE49-F238E27FC236}">
                <a16:creationId xmlns:a16="http://schemas.microsoft.com/office/drawing/2014/main" id="{89EA1AF8-002D-5C83-397C-AFDDC8CF1EF5}"/>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2413192F-535E-D36C-CA4C-6753EA5BC6AE}"/>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30AB0FCE-0069-3FAA-3C46-836FB6C96265}"/>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36733535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og lodret 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A549029-939F-67D4-3410-84BE9A06B6FA}"/>
              </a:ext>
            </a:extLst>
          </p:cNvPr>
          <p:cNvSpPr>
            <a:spLocks noGrp="1"/>
          </p:cNvSpPr>
          <p:nvPr>
            <p:ph type="title"/>
          </p:nvPr>
        </p:nvSpPr>
        <p:spPr/>
        <p:txBody>
          <a:bodyPr/>
          <a:lstStyle/>
          <a:p>
            <a:r>
              <a:rPr lang="da-DK"/>
              <a:t>Klik for at redigere titeltypografien i masteren</a:t>
            </a:r>
          </a:p>
        </p:txBody>
      </p:sp>
      <p:sp>
        <p:nvSpPr>
          <p:cNvPr id="3" name="Pladsholder til lodret titel 2">
            <a:extLst>
              <a:ext uri="{FF2B5EF4-FFF2-40B4-BE49-F238E27FC236}">
                <a16:creationId xmlns:a16="http://schemas.microsoft.com/office/drawing/2014/main" id="{3A2F27AD-83FF-1507-457E-069BBBE19A18}"/>
              </a:ext>
            </a:extLst>
          </p:cNvPr>
          <p:cNvSpPr>
            <a:spLocks noGrp="1"/>
          </p:cNvSpPr>
          <p:nvPr>
            <p:ph type="body" orient="vert" idx="1"/>
          </p:nvPr>
        </p:nvSpPr>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09E7017-D924-F406-1D28-A55332BB5E1A}"/>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6A38A091-F1D6-20B7-5876-D0C482D002F7}"/>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0947660F-B78B-1246-806A-13F89B451448}"/>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10219571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Lodret titel og tekst">
    <p:spTree>
      <p:nvGrpSpPr>
        <p:cNvPr id="1" name=""/>
        <p:cNvGrpSpPr/>
        <p:nvPr/>
      </p:nvGrpSpPr>
      <p:grpSpPr>
        <a:xfrm>
          <a:off x="0" y="0"/>
          <a:ext cx="0" cy="0"/>
          <a:chOff x="0" y="0"/>
          <a:chExt cx="0" cy="0"/>
        </a:xfrm>
      </p:grpSpPr>
      <p:sp>
        <p:nvSpPr>
          <p:cNvPr id="2" name="Lodret titel 1">
            <a:extLst>
              <a:ext uri="{FF2B5EF4-FFF2-40B4-BE49-F238E27FC236}">
                <a16:creationId xmlns:a16="http://schemas.microsoft.com/office/drawing/2014/main" id="{7C868053-7991-562B-7956-62C496C6A7E1}"/>
              </a:ext>
            </a:extLst>
          </p:cNvPr>
          <p:cNvSpPr>
            <a:spLocks noGrp="1"/>
          </p:cNvSpPr>
          <p:nvPr>
            <p:ph type="title" orient="vert"/>
          </p:nvPr>
        </p:nvSpPr>
        <p:spPr>
          <a:xfrm>
            <a:off x="8724900" y="365125"/>
            <a:ext cx="2628900" cy="5811838"/>
          </a:xfrm>
        </p:spPr>
        <p:txBody>
          <a:bodyPr vert="eaVert"/>
          <a:lstStyle/>
          <a:p>
            <a:r>
              <a:rPr lang="da-DK"/>
              <a:t>Klik for at redigere titeltypografien i masteren</a:t>
            </a:r>
          </a:p>
        </p:txBody>
      </p:sp>
      <p:sp>
        <p:nvSpPr>
          <p:cNvPr id="3" name="Pladsholder til lodret titel 2">
            <a:extLst>
              <a:ext uri="{FF2B5EF4-FFF2-40B4-BE49-F238E27FC236}">
                <a16:creationId xmlns:a16="http://schemas.microsoft.com/office/drawing/2014/main" id="{37457963-8EF1-3C6A-E1C4-D3ED5B0FC942}"/>
              </a:ext>
            </a:extLst>
          </p:cNvPr>
          <p:cNvSpPr>
            <a:spLocks noGrp="1"/>
          </p:cNvSpPr>
          <p:nvPr>
            <p:ph type="body" orient="vert" idx="1"/>
          </p:nvPr>
        </p:nvSpPr>
        <p:spPr>
          <a:xfrm>
            <a:off x="838200" y="365125"/>
            <a:ext cx="7734300" cy="5811838"/>
          </a:xfrm>
        </p:spPr>
        <p:txBody>
          <a:bodyPr vert="eaVert"/>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87C6A929-E59D-AEFB-4C0F-5A88F23337B7}"/>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46B2B738-085F-075D-E425-02295DBDAAE7}"/>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5394D8E6-5D5D-7063-2C09-72798C7687D3}"/>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845220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og indholdsobjek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EA80F43-67B4-368F-706B-34F31DC2DFD1}"/>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0E349C99-5B30-3D03-A4BE-87F873A3E7B8}"/>
              </a:ext>
            </a:extLst>
          </p:cNvPr>
          <p:cNvSpPr>
            <a:spLocks noGrp="1"/>
          </p:cNvSpPr>
          <p:nvPr>
            <p:ph idx="1"/>
          </p:nvPr>
        </p:nvSpPr>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BC036BB6-8030-9684-0A5E-8A1D9C50655A}"/>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DA2A3E1F-F761-BE58-E4BC-7AD4CDA9CE67}"/>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28947ACF-96CD-8D41-81CD-3305015258CB}"/>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358080272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fsnitsoverskrif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C1643F97-A9AD-93BE-EA90-DCC9E6C6A286}"/>
              </a:ext>
            </a:extLst>
          </p:cNvPr>
          <p:cNvSpPr>
            <a:spLocks noGrp="1"/>
          </p:cNvSpPr>
          <p:nvPr>
            <p:ph type="title"/>
          </p:nvPr>
        </p:nvSpPr>
        <p:spPr>
          <a:xfrm>
            <a:off x="831850" y="1709738"/>
            <a:ext cx="10515600" cy="2852737"/>
          </a:xfrm>
        </p:spPr>
        <p:txBody>
          <a:bodyPr anchor="b"/>
          <a:lstStyle>
            <a:lvl1pPr>
              <a:defRPr sz="6000"/>
            </a:lvl1pPr>
          </a:lstStyle>
          <a:p>
            <a:r>
              <a:rPr lang="da-DK"/>
              <a:t>Klik for at redigere titeltypografien i masteren</a:t>
            </a:r>
          </a:p>
        </p:txBody>
      </p:sp>
      <p:sp>
        <p:nvSpPr>
          <p:cNvPr id="3" name="Pladsholder til tekst 2">
            <a:extLst>
              <a:ext uri="{FF2B5EF4-FFF2-40B4-BE49-F238E27FC236}">
                <a16:creationId xmlns:a16="http://schemas.microsoft.com/office/drawing/2014/main" id="{15B61ED5-6884-10CF-5422-0478BC40698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a-DK"/>
              <a:t>Klik for at redigere teksttypografierne i masteren</a:t>
            </a:r>
          </a:p>
        </p:txBody>
      </p:sp>
      <p:sp>
        <p:nvSpPr>
          <p:cNvPr id="4" name="Pladsholder til dato 3">
            <a:extLst>
              <a:ext uri="{FF2B5EF4-FFF2-40B4-BE49-F238E27FC236}">
                <a16:creationId xmlns:a16="http://schemas.microsoft.com/office/drawing/2014/main" id="{4B2EA51D-1B7B-2670-035E-D4A5D6F7E1E7}"/>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D7DAAA02-DB58-E48F-C83E-F31AD163EAD6}"/>
              </a:ext>
            </a:extLst>
          </p:cNvPr>
          <p:cNvSpPr>
            <a:spLocks noGrp="1"/>
          </p:cNvSpPr>
          <p:nvPr>
            <p:ph type="ftr" sz="quarter" idx="11"/>
          </p:nvPr>
        </p:nvSpPr>
        <p:spPr/>
        <p:txBody>
          <a:bodyPr/>
          <a:lstStyle/>
          <a:p>
            <a:endParaRPr lang="da-DK" dirty="0"/>
          </a:p>
        </p:txBody>
      </p:sp>
      <p:sp>
        <p:nvSpPr>
          <p:cNvPr id="6" name="Pladsholder til slidenummer 5">
            <a:extLst>
              <a:ext uri="{FF2B5EF4-FFF2-40B4-BE49-F238E27FC236}">
                <a16:creationId xmlns:a16="http://schemas.microsoft.com/office/drawing/2014/main" id="{43BF4155-874B-E96C-72B6-80861B47172E}"/>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75787293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o indholdsobjekter">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7E60D907-FEE6-6B60-9AA8-82138F33D257}"/>
              </a:ext>
            </a:extLst>
          </p:cNvPr>
          <p:cNvSpPr>
            <a:spLocks noGrp="1"/>
          </p:cNvSpPr>
          <p:nvPr>
            <p:ph type="title"/>
          </p:nvPr>
        </p:nvSpPr>
        <p:spPr/>
        <p:txBody>
          <a:bodyPr/>
          <a:lstStyle/>
          <a:p>
            <a:r>
              <a:rPr lang="da-DK"/>
              <a:t>Klik for at redigere titeltypografien i masteren</a:t>
            </a:r>
          </a:p>
        </p:txBody>
      </p:sp>
      <p:sp>
        <p:nvSpPr>
          <p:cNvPr id="3" name="Pladsholder til indhold 2">
            <a:extLst>
              <a:ext uri="{FF2B5EF4-FFF2-40B4-BE49-F238E27FC236}">
                <a16:creationId xmlns:a16="http://schemas.microsoft.com/office/drawing/2014/main" id="{97762DB6-5765-B906-A263-61EEB8BFD4E1}"/>
              </a:ext>
            </a:extLst>
          </p:cNvPr>
          <p:cNvSpPr>
            <a:spLocks noGrp="1"/>
          </p:cNvSpPr>
          <p:nvPr>
            <p:ph sz="half" idx="1"/>
          </p:nvPr>
        </p:nvSpPr>
        <p:spPr>
          <a:xfrm>
            <a:off x="838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indhold 3">
            <a:extLst>
              <a:ext uri="{FF2B5EF4-FFF2-40B4-BE49-F238E27FC236}">
                <a16:creationId xmlns:a16="http://schemas.microsoft.com/office/drawing/2014/main" id="{F2140C14-B54F-6FF1-5CE7-484D31772338}"/>
              </a:ext>
            </a:extLst>
          </p:cNvPr>
          <p:cNvSpPr>
            <a:spLocks noGrp="1"/>
          </p:cNvSpPr>
          <p:nvPr>
            <p:ph sz="half" idx="2"/>
          </p:nvPr>
        </p:nvSpPr>
        <p:spPr>
          <a:xfrm>
            <a:off x="6172200" y="1825625"/>
            <a:ext cx="5181600" cy="435133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dato 4">
            <a:extLst>
              <a:ext uri="{FF2B5EF4-FFF2-40B4-BE49-F238E27FC236}">
                <a16:creationId xmlns:a16="http://schemas.microsoft.com/office/drawing/2014/main" id="{01BDDC96-606F-A35C-553C-62C1E660B704}"/>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6" name="Pladsholder til sidefod 5">
            <a:extLst>
              <a:ext uri="{FF2B5EF4-FFF2-40B4-BE49-F238E27FC236}">
                <a16:creationId xmlns:a16="http://schemas.microsoft.com/office/drawing/2014/main" id="{CD924ADB-C5CF-ACA6-4180-DBB16340F76D}"/>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BCB8EE94-3430-4A58-D018-0CD91F5E01B5}"/>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3808320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Sammenligning">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9CEDB3D2-5BCA-5300-51B3-F06EE7814C71}"/>
              </a:ext>
            </a:extLst>
          </p:cNvPr>
          <p:cNvSpPr>
            <a:spLocks noGrp="1"/>
          </p:cNvSpPr>
          <p:nvPr>
            <p:ph type="title"/>
          </p:nvPr>
        </p:nvSpPr>
        <p:spPr>
          <a:xfrm>
            <a:off x="839788" y="365125"/>
            <a:ext cx="10515600" cy="1325563"/>
          </a:xfrm>
        </p:spPr>
        <p:txBody>
          <a:bodyPr/>
          <a:lstStyle/>
          <a:p>
            <a:r>
              <a:rPr lang="da-DK"/>
              <a:t>Klik for at redigere titeltypografien i masteren</a:t>
            </a:r>
          </a:p>
        </p:txBody>
      </p:sp>
      <p:sp>
        <p:nvSpPr>
          <p:cNvPr id="3" name="Pladsholder til tekst 2">
            <a:extLst>
              <a:ext uri="{FF2B5EF4-FFF2-40B4-BE49-F238E27FC236}">
                <a16:creationId xmlns:a16="http://schemas.microsoft.com/office/drawing/2014/main" id="{39B8F00A-1F6C-3592-DBCE-4BB2C8F22B0C}"/>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4" name="Pladsholder til indhold 3">
            <a:extLst>
              <a:ext uri="{FF2B5EF4-FFF2-40B4-BE49-F238E27FC236}">
                <a16:creationId xmlns:a16="http://schemas.microsoft.com/office/drawing/2014/main" id="{F0CABC45-D61F-97B1-EE81-FA782F8EDEA7}"/>
              </a:ext>
            </a:extLst>
          </p:cNvPr>
          <p:cNvSpPr>
            <a:spLocks noGrp="1"/>
          </p:cNvSpPr>
          <p:nvPr>
            <p:ph sz="half" idx="2"/>
          </p:nvPr>
        </p:nvSpPr>
        <p:spPr>
          <a:xfrm>
            <a:off x="839788" y="2505075"/>
            <a:ext cx="5157787"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5" name="Pladsholder til tekst 4">
            <a:extLst>
              <a:ext uri="{FF2B5EF4-FFF2-40B4-BE49-F238E27FC236}">
                <a16:creationId xmlns:a16="http://schemas.microsoft.com/office/drawing/2014/main" id="{A788D8A7-EDA4-3473-C2A0-7DE79DB1232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a-DK"/>
              <a:t>Klik for at redigere teksttypografierne i masteren</a:t>
            </a:r>
          </a:p>
        </p:txBody>
      </p:sp>
      <p:sp>
        <p:nvSpPr>
          <p:cNvPr id="6" name="Pladsholder til indhold 5">
            <a:extLst>
              <a:ext uri="{FF2B5EF4-FFF2-40B4-BE49-F238E27FC236}">
                <a16:creationId xmlns:a16="http://schemas.microsoft.com/office/drawing/2014/main" id="{0E0C9B27-EB35-0CBC-5EB2-6B4435778BE2}"/>
              </a:ext>
            </a:extLst>
          </p:cNvPr>
          <p:cNvSpPr>
            <a:spLocks noGrp="1"/>
          </p:cNvSpPr>
          <p:nvPr>
            <p:ph sz="quarter" idx="4"/>
          </p:nvPr>
        </p:nvSpPr>
        <p:spPr>
          <a:xfrm>
            <a:off x="6172200" y="2505075"/>
            <a:ext cx="5183188" cy="3684588"/>
          </a:xfrm>
        </p:spPr>
        <p:txBody>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7" name="Pladsholder til dato 6">
            <a:extLst>
              <a:ext uri="{FF2B5EF4-FFF2-40B4-BE49-F238E27FC236}">
                <a16:creationId xmlns:a16="http://schemas.microsoft.com/office/drawing/2014/main" id="{14AF6F74-B217-B9FC-2D5C-8F59333BCDDC}"/>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8" name="Pladsholder til sidefod 7">
            <a:extLst>
              <a:ext uri="{FF2B5EF4-FFF2-40B4-BE49-F238E27FC236}">
                <a16:creationId xmlns:a16="http://schemas.microsoft.com/office/drawing/2014/main" id="{129F53C1-7E32-5FBD-B666-DAD5A157265B}"/>
              </a:ext>
            </a:extLst>
          </p:cNvPr>
          <p:cNvSpPr>
            <a:spLocks noGrp="1"/>
          </p:cNvSpPr>
          <p:nvPr>
            <p:ph type="ftr" sz="quarter" idx="11"/>
          </p:nvPr>
        </p:nvSpPr>
        <p:spPr/>
        <p:txBody>
          <a:bodyPr/>
          <a:lstStyle/>
          <a:p>
            <a:endParaRPr lang="da-DK" dirty="0"/>
          </a:p>
        </p:txBody>
      </p:sp>
      <p:sp>
        <p:nvSpPr>
          <p:cNvPr id="9" name="Pladsholder til slidenummer 8">
            <a:extLst>
              <a:ext uri="{FF2B5EF4-FFF2-40B4-BE49-F238E27FC236}">
                <a16:creationId xmlns:a16="http://schemas.microsoft.com/office/drawing/2014/main" id="{1C7564CD-00D6-2D77-2E04-AEC2D6C687F0}"/>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28554454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Kun titel">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3723037C-CBD7-5E4D-35C3-740092990625}"/>
              </a:ext>
            </a:extLst>
          </p:cNvPr>
          <p:cNvSpPr>
            <a:spLocks noGrp="1"/>
          </p:cNvSpPr>
          <p:nvPr>
            <p:ph type="title"/>
          </p:nvPr>
        </p:nvSpPr>
        <p:spPr/>
        <p:txBody>
          <a:bodyPr/>
          <a:lstStyle/>
          <a:p>
            <a:r>
              <a:rPr lang="da-DK"/>
              <a:t>Klik for at redigere titeltypografien i masteren</a:t>
            </a:r>
          </a:p>
        </p:txBody>
      </p:sp>
      <p:sp>
        <p:nvSpPr>
          <p:cNvPr id="3" name="Pladsholder til dato 2">
            <a:extLst>
              <a:ext uri="{FF2B5EF4-FFF2-40B4-BE49-F238E27FC236}">
                <a16:creationId xmlns:a16="http://schemas.microsoft.com/office/drawing/2014/main" id="{579171F0-A6FA-02E4-C2AC-C14366BE368A}"/>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4" name="Pladsholder til sidefod 3">
            <a:extLst>
              <a:ext uri="{FF2B5EF4-FFF2-40B4-BE49-F238E27FC236}">
                <a16:creationId xmlns:a16="http://schemas.microsoft.com/office/drawing/2014/main" id="{8C0FD5EC-E5A8-8E3E-E65D-51260D4AA3B2}"/>
              </a:ext>
            </a:extLst>
          </p:cNvPr>
          <p:cNvSpPr>
            <a:spLocks noGrp="1"/>
          </p:cNvSpPr>
          <p:nvPr>
            <p:ph type="ftr" sz="quarter" idx="11"/>
          </p:nvPr>
        </p:nvSpPr>
        <p:spPr/>
        <p:txBody>
          <a:bodyPr/>
          <a:lstStyle/>
          <a:p>
            <a:endParaRPr lang="da-DK" dirty="0"/>
          </a:p>
        </p:txBody>
      </p:sp>
      <p:sp>
        <p:nvSpPr>
          <p:cNvPr id="5" name="Pladsholder til slidenummer 4">
            <a:extLst>
              <a:ext uri="{FF2B5EF4-FFF2-40B4-BE49-F238E27FC236}">
                <a16:creationId xmlns:a16="http://schemas.microsoft.com/office/drawing/2014/main" id="{B1F4D3DA-B790-1FB1-0D84-00B659DA3652}"/>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1091148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om">
    <p:spTree>
      <p:nvGrpSpPr>
        <p:cNvPr id="1" name=""/>
        <p:cNvGrpSpPr/>
        <p:nvPr/>
      </p:nvGrpSpPr>
      <p:grpSpPr>
        <a:xfrm>
          <a:off x="0" y="0"/>
          <a:ext cx="0" cy="0"/>
          <a:chOff x="0" y="0"/>
          <a:chExt cx="0" cy="0"/>
        </a:xfrm>
      </p:grpSpPr>
      <p:sp>
        <p:nvSpPr>
          <p:cNvPr id="2" name="Pladsholder til dato 1">
            <a:extLst>
              <a:ext uri="{FF2B5EF4-FFF2-40B4-BE49-F238E27FC236}">
                <a16:creationId xmlns:a16="http://schemas.microsoft.com/office/drawing/2014/main" id="{3E7A9A7C-2587-A08F-1BBA-8087481282F4}"/>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3" name="Pladsholder til sidefod 2">
            <a:extLst>
              <a:ext uri="{FF2B5EF4-FFF2-40B4-BE49-F238E27FC236}">
                <a16:creationId xmlns:a16="http://schemas.microsoft.com/office/drawing/2014/main" id="{304899D4-0DC7-5EDA-14B5-EFC802598A89}"/>
              </a:ext>
            </a:extLst>
          </p:cNvPr>
          <p:cNvSpPr>
            <a:spLocks noGrp="1"/>
          </p:cNvSpPr>
          <p:nvPr>
            <p:ph type="ftr" sz="quarter" idx="11"/>
          </p:nvPr>
        </p:nvSpPr>
        <p:spPr/>
        <p:txBody>
          <a:bodyPr/>
          <a:lstStyle/>
          <a:p>
            <a:endParaRPr lang="da-DK" dirty="0"/>
          </a:p>
        </p:txBody>
      </p:sp>
      <p:sp>
        <p:nvSpPr>
          <p:cNvPr id="4" name="Pladsholder til slidenummer 3">
            <a:extLst>
              <a:ext uri="{FF2B5EF4-FFF2-40B4-BE49-F238E27FC236}">
                <a16:creationId xmlns:a16="http://schemas.microsoft.com/office/drawing/2014/main" id="{7A0A2FBE-28CE-20F3-6F04-A721C2AE215D}"/>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2758594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dhold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6F2E7FD2-FDD2-8A28-4639-5990017FA7AE}"/>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indhold 2">
            <a:extLst>
              <a:ext uri="{FF2B5EF4-FFF2-40B4-BE49-F238E27FC236}">
                <a16:creationId xmlns:a16="http://schemas.microsoft.com/office/drawing/2014/main" id="{E0B49250-490E-8AED-3030-9DD808F06DE9}"/>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tekst 3">
            <a:extLst>
              <a:ext uri="{FF2B5EF4-FFF2-40B4-BE49-F238E27FC236}">
                <a16:creationId xmlns:a16="http://schemas.microsoft.com/office/drawing/2014/main" id="{ED88A222-21AD-5882-3D39-F24EED4AC79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3E81B6F7-6651-F605-11AD-7DD2FA1FD6DC}"/>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6" name="Pladsholder til sidefod 5">
            <a:extLst>
              <a:ext uri="{FF2B5EF4-FFF2-40B4-BE49-F238E27FC236}">
                <a16:creationId xmlns:a16="http://schemas.microsoft.com/office/drawing/2014/main" id="{B25A519D-6E4E-2EA1-F32B-44BBFB04D281}"/>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DA32336A-6CD0-0230-6E11-60D5CAC88F70}"/>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91388389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lede med billedteks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1B97AD72-5D3D-A127-E16B-032C03EBC51F}"/>
              </a:ext>
            </a:extLst>
          </p:cNvPr>
          <p:cNvSpPr>
            <a:spLocks noGrp="1"/>
          </p:cNvSpPr>
          <p:nvPr>
            <p:ph type="title"/>
          </p:nvPr>
        </p:nvSpPr>
        <p:spPr>
          <a:xfrm>
            <a:off x="839788" y="457200"/>
            <a:ext cx="3932237" cy="1600200"/>
          </a:xfrm>
        </p:spPr>
        <p:txBody>
          <a:bodyPr anchor="b"/>
          <a:lstStyle>
            <a:lvl1pPr>
              <a:defRPr sz="3200"/>
            </a:lvl1pPr>
          </a:lstStyle>
          <a:p>
            <a:r>
              <a:rPr lang="da-DK"/>
              <a:t>Klik for at redigere titeltypografien i masteren</a:t>
            </a:r>
          </a:p>
        </p:txBody>
      </p:sp>
      <p:sp>
        <p:nvSpPr>
          <p:cNvPr id="3" name="Pladsholder til billede 2">
            <a:extLst>
              <a:ext uri="{FF2B5EF4-FFF2-40B4-BE49-F238E27FC236}">
                <a16:creationId xmlns:a16="http://schemas.microsoft.com/office/drawing/2014/main" id="{0C521E36-AFE1-576D-472B-7795A9E9546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da-DK" dirty="0"/>
          </a:p>
        </p:txBody>
      </p:sp>
      <p:sp>
        <p:nvSpPr>
          <p:cNvPr id="4" name="Pladsholder til tekst 3">
            <a:extLst>
              <a:ext uri="{FF2B5EF4-FFF2-40B4-BE49-F238E27FC236}">
                <a16:creationId xmlns:a16="http://schemas.microsoft.com/office/drawing/2014/main" id="{A5E6D13C-7EC5-F191-E8B0-E4D042BD99F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a-DK"/>
              <a:t>Klik for at redigere teksttypografierne i masteren</a:t>
            </a:r>
          </a:p>
        </p:txBody>
      </p:sp>
      <p:sp>
        <p:nvSpPr>
          <p:cNvPr id="5" name="Pladsholder til dato 4">
            <a:extLst>
              <a:ext uri="{FF2B5EF4-FFF2-40B4-BE49-F238E27FC236}">
                <a16:creationId xmlns:a16="http://schemas.microsoft.com/office/drawing/2014/main" id="{8CC21075-E178-6302-AD2D-29FCD4AD2DAD}"/>
              </a:ext>
            </a:extLst>
          </p:cNvPr>
          <p:cNvSpPr>
            <a:spLocks noGrp="1"/>
          </p:cNvSpPr>
          <p:nvPr>
            <p:ph type="dt" sz="half" idx="10"/>
          </p:nvPr>
        </p:nvSpPr>
        <p:spPr/>
        <p:txBody>
          <a:bodyPr/>
          <a:lstStyle/>
          <a:p>
            <a:fld id="{7C46568F-3730-4942-B077-6A87AC74B00A}" type="datetimeFigureOut">
              <a:rPr lang="da-DK" smtClean="0"/>
              <a:t>04-07-2023</a:t>
            </a:fld>
            <a:endParaRPr lang="da-DK" dirty="0"/>
          </a:p>
        </p:txBody>
      </p:sp>
      <p:sp>
        <p:nvSpPr>
          <p:cNvPr id="6" name="Pladsholder til sidefod 5">
            <a:extLst>
              <a:ext uri="{FF2B5EF4-FFF2-40B4-BE49-F238E27FC236}">
                <a16:creationId xmlns:a16="http://schemas.microsoft.com/office/drawing/2014/main" id="{913EEEB0-5909-290B-05E9-8E64F6351B04}"/>
              </a:ext>
            </a:extLst>
          </p:cNvPr>
          <p:cNvSpPr>
            <a:spLocks noGrp="1"/>
          </p:cNvSpPr>
          <p:nvPr>
            <p:ph type="ftr" sz="quarter" idx="11"/>
          </p:nvPr>
        </p:nvSpPr>
        <p:spPr/>
        <p:txBody>
          <a:bodyPr/>
          <a:lstStyle/>
          <a:p>
            <a:endParaRPr lang="da-DK" dirty="0"/>
          </a:p>
        </p:txBody>
      </p:sp>
      <p:sp>
        <p:nvSpPr>
          <p:cNvPr id="7" name="Pladsholder til slidenummer 6">
            <a:extLst>
              <a:ext uri="{FF2B5EF4-FFF2-40B4-BE49-F238E27FC236}">
                <a16:creationId xmlns:a16="http://schemas.microsoft.com/office/drawing/2014/main" id="{2F7E326B-194A-D5BA-1F21-3BB4CD6D9459}"/>
              </a:ext>
            </a:extLst>
          </p:cNvPr>
          <p:cNvSpPr>
            <a:spLocks noGrp="1"/>
          </p:cNvSpPr>
          <p:nvPr>
            <p:ph type="sldNum" sz="quarter" idx="12"/>
          </p:nvPr>
        </p:nvSpPr>
        <p:spPr/>
        <p:txBody>
          <a:bodyPr/>
          <a:lstStyle/>
          <a:p>
            <a:fld id="{2051948F-7D5A-4BDB-8E7B-6A1DA9496CB3}" type="slidenum">
              <a:rPr lang="da-DK" smtClean="0"/>
              <a:t>‹nr.›</a:t>
            </a:fld>
            <a:endParaRPr lang="da-DK" dirty="0"/>
          </a:p>
        </p:txBody>
      </p:sp>
    </p:spTree>
    <p:extLst>
      <p:ext uri="{BB962C8B-B14F-4D97-AF65-F5344CB8AC3E}">
        <p14:creationId xmlns:p14="http://schemas.microsoft.com/office/powerpoint/2010/main" val="36820661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dsholder til titel 1">
            <a:extLst>
              <a:ext uri="{FF2B5EF4-FFF2-40B4-BE49-F238E27FC236}">
                <a16:creationId xmlns:a16="http://schemas.microsoft.com/office/drawing/2014/main" id="{38BE2048-637C-45C6-65CC-3936D60A74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a-DK"/>
              <a:t>Klik for at redigere titeltypografien i masteren</a:t>
            </a:r>
          </a:p>
        </p:txBody>
      </p:sp>
      <p:sp>
        <p:nvSpPr>
          <p:cNvPr id="3" name="Pladsholder til tekst 2">
            <a:extLst>
              <a:ext uri="{FF2B5EF4-FFF2-40B4-BE49-F238E27FC236}">
                <a16:creationId xmlns:a16="http://schemas.microsoft.com/office/drawing/2014/main" id="{A5705188-0929-F351-5DC1-8057019052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a-DK"/>
              <a:t>Klik for at redigere teksttypografierne i masteren</a:t>
            </a:r>
          </a:p>
          <a:p>
            <a:pPr lvl="1"/>
            <a:r>
              <a:rPr lang="da-DK"/>
              <a:t>Andet niveau</a:t>
            </a:r>
          </a:p>
          <a:p>
            <a:pPr lvl="2"/>
            <a:r>
              <a:rPr lang="da-DK"/>
              <a:t>Tredje niveau</a:t>
            </a:r>
          </a:p>
          <a:p>
            <a:pPr lvl="3"/>
            <a:r>
              <a:rPr lang="da-DK"/>
              <a:t>Fjerde niveau</a:t>
            </a:r>
          </a:p>
          <a:p>
            <a:pPr lvl="4"/>
            <a:r>
              <a:rPr lang="da-DK"/>
              <a:t>Femte niveau</a:t>
            </a:r>
          </a:p>
        </p:txBody>
      </p:sp>
      <p:sp>
        <p:nvSpPr>
          <p:cNvPr id="4" name="Pladsholder til dato 3">
            <a:extLst>
              <a:ext uri="{FF2B5EF4-FFF2-40B4-BE49-F238E27FC236}">
                <a16:creationId xmlns:a16="http://schemas.microsoft.com/office/drawing/2014/main" id="{37D5FDA9-9D95-98F8-1A90-D9C4EB03D5FD}"/>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C46568F-3730-4942-B077-6A87AC74B00A}" type="datetimeFigureOut">
              <a:rPr lang="da-DK" smtClean="0"/>
              <a:t>04-07-2023</a:t>
            </a:fld>
            <a:endParaRPr lang="da-DK" dirty="0"/>
          </a:p>
        </p:txBody>
      </p:sp>
      <p:sp>
        <p:nvSpPr>
          <p:cNvPr id="5" name="Pladsholder til sidefod 4">
            <a:extLst>
              <a:ext uri="{FF2B5EF4-FFF2-40B4-BE49-F238E27FC236}">
                <a16:creationId xmlns:a16="http://schemas.microsoft.com/office/drawing/2014/main" id="{B624B310-E679-40FB-B717-F391319BF781}"/>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a-DK" dirty="0"/>
          </a:p>
        </p:txBody>
      </p:sp>
      <p:sp>
        <p:nvSpPr>
          <p:cNvPr id="6" name="Pladsholder til slidenummer 5">
            <a:extLst>
              <a:ext uri="{FF2B5EF4-FFF2-40B4-BE49-F238E27FC236}">
                <a16:creationId xmlns:a16="http://schemas.microsoft.com/office/drawing/2014/main" id="{1B127F89-D8D7-44A2-89C8-2E51C8C0D909}"/>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051948F-7D5A-4BDB-8E7B-6A1DA9496CB3}" type="slidenum">
              <a:rPr lang="da-DK" smtClean="0"/>
              <a:t>‹nr.›</a:t>
            </a:fld>
            <a:endParaRPr lang="da-DK" dirty="0"/>
          </a:p>
        </p:txBody>
      </p:sp>
    </p:spTree>
    <p:extLst>
      <p:ext uri="{BB962C8B-B14F-4D97-AF65-F5344CB8AC3E}">
        <p14:creationId xmlns:p14="http://schemas.microsoft.com/office/powerpoint/2010/main" val="368306016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da-DK"/>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CC2A040-7AA4-3A4A-349B-19243D78D67D}"/>
              </a:ext>
            </a:extLst>
          </p:cNvPr>
          <p:cNvSpPr>
            <a:spLocks noGrp="1"/>
          </p:cNvSpPr>
          <p:nvPr>
            <p:ph type="ctrTitle"/>
          </p:nvPr>
        </p:nvSpPr>
        <p:spPr/>
        <p:txBody>
          <a:bodyPr/>
          <a:lstStyle/>
          <a:p>
            <a:r>
              <a:rPr lang="da-DK" dirty="0"/>
              <a:t>At afdække mønstre</a:t>
            </a:r>
          </a:p>
        </p:txBody>
      </p:sp>
      <p:sp>
        <p:nvSpPr>
          <p:cNvPr id="3" name="Undertitel 2">
            <a:extLst>
              <a:ext uri="{FF2B5EF4-FFF2-40B4-BE49-F238E27FC236}">
                <a16:creationId xmlns:a16="http://schemas.microsoft.com/office/drawing/2014/main" id="{76B20421-93FB-7BCB-CC73-349C400CEBD3}"/>
              </a:ext>
            </a:extLst>
          </p:cNvPr>
          <p:cNvSpPr>
            <a:spLocks noGrp="1"/>
          </p:cNvSpPr>
          <p:nvPr>
            <p:ph type="subTitle" idx="1"/>
          </p:nvPr>
        </p:nvSpPr>
        <p:spPr/>
        <p:txBody>
          <a:bodyPr/>
          <a:lstStyle/>
          <a:p>
            <a:r>
              <a:rPr lang="da-DK" dirty="0"/>
              <a:t>Geografforbundets kursus med afsæt i geografiens fem dimensioner</a:t>
            </a:r>
          </a:p>
          <a:p>
            <a:r>
              <a:rPr lang="da-DK" dirty="0"/>
              <a:t>Torsdag den 26. oktober kl. 14.30-16.30</a:t>
            </a:r>
          </a:p>
          <a:p>
            <a:r>
              <a:rPr lang="da-DK" dirty="0"/>
              <a:t>Anker Heegaardsgade 2, 3 tv.</a:t>
            </a:r>
          </a:p>
        </p:txBody>
      </p:sp>
      <p:pic>
        <p:nvPicPr>
          <p:cNvPr id="4" name="Billede 3">
            <a:extLst>
              <a:ext uri="{FF2B5EF4-FFF2-40B4-BE49-F238E27FC236}">
                <a16:creationId xmlns:a16="http://schemas.microsoft.com/office/drawing/2014/main" id="{7C83C653-0BF0-9627-CD73-7FBF4325EF2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34656" y="-9299"/>
            <a:ext cx="2386361" cy="734128"/>
          </a:xfrm>
          <a:prstGeom prst="rect">
            <a:avLst/>
          </a:prstGeom>
        </p:spPr>
      </p:pic>
      <p:pic>
        <p:nvPicPr>
          <p:cNvPr id="5" name="Billede 4">
            <a:extLst>
              <a:ext uri="{FF2B5EF4-FFF2-40B4-BE49-F238E27FC236}">
                <a16:creationId xmlns:a16="http://schemas.microsoft.com/office/drawing/2014/main" id="{D965E77C-B7C2-257A-3E10-0D67AA2B9BAF}"/>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a:stretch/>
        </p:blipFill>
        <p:spPr bwMode="auto">
          <a:xfrm>
            <a:off x="3921017" y="22073"/>
            <a:ext cx="5019040" cy="676910"/>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6913789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Billede 3"/>
          <p:cNvPicPr>
            <a:picLocks noChangeAspect="1"/>
          </p:cNvPicPr>
          <p:nvPr/>
        </p:nvPicPr>
        <p:blipFill>
          <a:blip r:embed="rId3"/>
          <a:stretch>
            <a:fillRect/>
          </a:stretch>
        </p:blipFill>
        <p:spPr>
          <a:xfrm>
            <a:off x="0" y="0"/>
            <a:ext cx="2467319" cy="714475"/>
          </a:xfrm>
          <a:prstGeom prst="rect">
            <a:avLst/>
          </a:prstGeom>
        </p:spPr>
      </p:pic>
      <p:pic>
        <p:nvPicPr>
          <p:cNvPr id="5" name="Pladsholder til indhold 8"/>
          <p:cNvPicPr>
            <a:picLocks noChangeAspect="1"/>
          </p:cNvPicPr>
          <p:nvPr/>
        </p:nvPicPr>
        <p:blipFill rotWithShape="1">
          <a:blip r:embed="rId4"/>
          <a:srcRect r="17269"/>
          <a:stretch/>
        </p:blipFill>
        <p:spPr>
          <a:xfrm>
            <a:off x="2467319" y="-1"/>
            <a:ext cx="9721722" cy="714475"/>
          </a:xfrm>
          <a:prstGeom prst="rect">
            <a:avLst/>
          </a:prstGeom>
        </p:spPr>
      </p:pic>
      <p:graphicFrame>
        <p:nvGraphicFramePr>
          <p:cNvPr id="10" name="Tabel 9">
            <a:extLst>
              <a:ext uri="{FF2B5EF4-FFF2-40B4-BE49-F238E27FC236}">
                <a16:creationId xmlns:a16="http://schemas.microsoft.com/office/drawing/2014/main" id="{2E8A955E-B166-4F27-F85B-D7E6B0B2F13E}"/>
              </a:ext>
            </a:extLst>
          </p:cNvPr>
          <p:cNvGraphicFramePr>
            <a:graphicFrameLocks noGrp="1"/>
          </p:cNvGraphicFramePr>
          <p:nvPr/>
        </p:nvGraphicFramePr>
        <p:xfrm>
          <a:off x="564164" y="1685109"/>
          <a:ext cx="9958062" cy="5111363"/>
        </p:xfrm>
        <a:graphic>
          <a:graphicData uri="http://schemas.openxmlformats.org/drawingml/2006/table">
            <a:tbl>
              <a:tblPr firstRow="1" firstCol="1" bandRow="1">
                <a:tableStyleId>{5C22544A-7EE6-4342-B048-85BDC9FD1C3A}</a:tableStyleId>
              </a:tblPr>
              <a:tblGrid>
                <a:gridCol w="2498271">
                  <a:extLst>
                    <a:ext uri="{9D8B030D-6E8A-4147-A177-3AD203B41FA5}">
                      <a16:colId xmlns:a16="http://schemas.microsoft.com/office/drawing/2014/main" val="1988944268"/>
                    </a:ext>
                  </a:extLst>
                </a:gridCol>
                <a:gridCol w="2498271">
                  <a:extLst>
                    <a:ext uri="{9D8B030D-6E8A-4147-A177-3AD203B41FA5}">
                      <a16:colId xmlns:a16="http://schemas.microsoft.com/office/drawing/2014/main" val="1403392512"/>
                    </a:ext>
                  </a:extLst>
                </a:gridCol>
                <a:gridCol w="2498271">
                  <a:extLst>
                    <a:ext uri="{9D8B030D-6E8A-4147-A177-3AD203B41FA5}">
                      <a16:colId xmlns:a16="http://schemas.microsoft.com/office/drawing/2014/main" val="2793040196"/>
                    </a:ext>
                  </a:extLst>
                </a:gridCol>
                <a:gridCol w="2463249">
                  <a:extLst>
                    <a:ext uri="{9D8B030D-6E8A-4147-A177-3AD203B41FA5}">
                      <a16:colId xmlns:a16="http://schemas.microsoft.com/office/drawing/2014/main" val="738733256"/>
                    </a:ext>
                  </a:extLst>
                </a:gridCol>
              </a:tblGrid>
              <a:tr h="1177508">
                <a:tc>
                  <a:txBody>
                    <a:bodyPr/>
                    <a:lstStyle/>
                    <a:p>
                      <a:pPr>
                        <a:lnSpc>
                          <a:spcPct val="107000"/>
                        </a:lnSpc>
                        <a:spcAft>
                          <a:spcPts val="800"/>
                        </a:spcAft>
                      </a:pPr>
                      <a:r>
                        <a:rPr lang="da-DK" sz="1100" dirty="0">
                          <a:effectLst/>
                        </a:rPr>
                        <a:t>Geografi  handler om samspil mellem humane og naturlige systemer som grundlag for menneskers levevilkår </a:t>
                      </a:r>
                    </a:p>
                  </a:txBody>
                  <a:tcPr marL="68580" marR="68580" marT="0" marB="0"/>
                </a:tc>
                <a:tc>
                  <a:txBody>
                    <a:bodyPr/>
                    <a:lstStyle/>
                    <a:p>
                      <a:pPr>
                        <a:lnSpc>
                          <a:spcPct val="107000"/>
                        </a:lnSpc>
                        <a:spcAft>
                          <a:spcPts val="800"/>
                        </a:spcAft>
                      </a:pPr>
                      <a:r>
                        <a:rPr lang="da-DK" sz="1100" dirty="0">
                          <a:effectLst/>
                        </a:rPr>
                        <a:t> </a:t>
                      </a:r>
                    </a:p>
                    <a:p>
                      <a:pPr>
                        <a:lnSpc>
                          <a:spcPct val="107000"/>
                        </a:lnSpc>
                        <a:spcAft>
                          <a:spcPts val="800"/>
                        </a:spcAft>
                      </a:pPr>
                      <a:r>
                        <a:rPr lang="da-DK" sz="1100" dirty="0">
                          <a:solidFill>
                            <a:schemeClr val="tx1"/>
                          </a:solidFill>
                          <a:effectLst/>
                        </a:rPr>
                        <a:t>Rumlighed</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dirty="0">
                          <a:effectLst/>
                        </a:rPr>
                        <a:t>Lokalisering (hvor)</a:t>
                      </a:r>
                    </a:p>
                    <a:p>
                      <a:pPr>
                        <a:lnSpc>
                          <a:spcPct val="107000"/>
                        </a:lnSpc>
                        <a:spcAft>
                          <a:spcPts val="800"/>
                        </a:spcAft>
                      </a:pPr>
                      <a:r>
                        <a:rPr lang="da-DK" sz="1100" dirty="0">
                          <a:effectLst/>
                        </a:rPr>
                        <a:t>Hvilket område ?</a:t>
                      </a:r>
                    </a:p>
                    <a:p>
                      <a:pPr>
                        <a:lnSpc>
                          <a:spcPct val="107000"/>
                        </a:lnSpc>
                        <a:spcAft>
                          <a:spcPts val="800"/>
                        </a:spcAft>
                      </a:pPr>
                      <a:r>
                        <a:rPr lang="da-DK" sz="1100" dirty="0">
                          <a:effectLst/>
                        </a:rPr>
                        <a:t>Hvordan er der dér?</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a:effectLst/>
                        </a:rPr>
                        <a:t>Metoder og kilder til lokalisering og kobling af grundviden</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2399217146"/>
                  </a:ext>
                </a:extLst>
              </a:tr>
              <a:tr h="695387">
                <a:tc rowSpan="3">
                  <a:txBody>
                    <a:bodyPr/>
                    <a:lstStyle/>
                    <a:p>
                      <a:pPr>
                        <a:lnSpc>
                          <a:spcPct val="107000"/>
                        </a:lnSpc>
                        <a:spcAft>
                          <a:spcPts val="800"/>
                        </a:spcAft>
                      </a:pPr>
                      <a:r>
                        <a:rPr lang="da-DK" sz="1100" dirty="0">
                          <a:solidFill>
                            <a:schemeClr val="tx1"/>
                          </a:solidFill>
                          <a:effectLst/>
                        </a:rPr>
                        <a:t>Arbejdsmåder og tankegange</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b="1" dirty="0">
                          <a:effectLst/>
                        </a:rPr>
                        <a:t>Afdække mønstre</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rowSpan="2">
                  <a:txBody>
                    <a:bodyPr/>
                    <a:lstStyle/>
                    <a:p>
                      <a:pPr>
                        <a:lnSpc>
                          <a:spcPct val="107000"/>
                        </a:lnSpc>
                        <a:spcAft>
                          <a:spcPts val="800"/>
                        </a:spcAft>
                      </a:pPr>
                      <a:r>
                        <a:rPr lang="da-DK" sz="1100" dirty="0">
                          <a:effectLst/>
                        </a:rPr>
                        <a:t>Anvendelse af geografiske metoder til dataproduktion og info-søgning samt data- og infobearbejdning</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Indsamle, kende, beskrive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Bearbejde og analysere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Fortolke og vurdere data/</a:t>
                      </a:r>
                    </a:p>
                  </a:txBody>
                  <a:tcPr marL="68580" marR="68580" marT="0" marB="0"/>
                </a:tc>
                <a:extLst>
                  <a:ext uri="{0D108BD9-81ED-4DB2-BD59-A6C34878D82A}">
                    <a16:rowId xmlns:a16="http://schemas.microsoft.com/office/drawing/2014/main" val="979761953"/>
                  </a:ext>
                </a:extLst>
              </a:tr>
              <a:tr h="695387">
                <a:tc vMerge="1">
                  <a:txBody>
                    <a:bodyPr/>
                    <a:lstStyle/>
                    <a:p>
                      <a:endParaRPr lang="da-DK"/>
                    </a:p>
                  </a:txBody>
                  <a:tcPr/>
                </a:tc>
                <a:tc>
                  <a:txBody>
                    <a:bodyPr/>
                    <a:lstStyle/>
                    <a:p>
                      <a:pPr>
                        <a:lnSpc>
                          <a:spcPct val="107000"/>
                        </a:lnSpc>
                        <a:spcAft>
                          <a:spcPts val="800"/>
                        </a:spcAft>
                      </a:pPr>
                      <a:r>
                        <a:rPr lang="da-DK" sz="1100" b="1" dirty="0">
                          <a:effectLst/>
                        </a:rPr>
                        <a:t>Forandring over tid</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vMerge="1">
                  <a:txBody>
                    <a:bodyPr/>
                    <a:lstStyle/>
                    <a:p>
                      <a:endParaRPr lang="da-DK"/>
                    </a:p>
                  </a:txBody>
                  <a:tcPr/>
                </a:tc>
                <a:tc>
                  <a:txBody>
                    <a:bodyPr/>
                    <a:lstStyle/>
                    <a:p>
                      <a:pPr marL="228600" marR="0" lvl="0" indent="-228600" algn="l" defTabSz="914400" rtl="0" eaLnBrk="1" fontAlgn="auto" latinLnBrk="0" hangingPunct="1">
                        <a:lnSpc>
                          <a:spcPct val="107000"/>
                        </a:lnSpc>
                        <a:spcBef>
                          <a:spcPts val="0"/>
                        </a:spcBef>
                        <a:spcAft>
                          <a:spcPts val="800"/>
                        </a:spcAft>
                        <a:buClrTx/>
                        <a:buSzTx/>
                        <a:buFontTx/>
                        <a:buAutoNum type="arabicPeriod"/>
                        <a:tabLst/>
                        <a:defRPr/>
                      </a:pPr>
                      <a:r>
                        <a:rPr lang="da-DK" sz="1100" dirty="0">
                          <a:effectLst/>
                          <a:latin typeface="Calibri" panose="020F0502020204030204" pitchFamily="34" charset="0"/>
                          <a:ea typeface="Calibri" panose="020F0502020204030204" pitchFamily="34" charset="0"/>
                          <a:cs typeface="Times New Roman" panose="02020603050405020304" pitchFamily="18" charset="0"/>
                        </a:rPr>
                        <a:t>Indsamle, kende, beskrive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Bearbejde og analysere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Fortolke og vurdere data</a:t>
                      </a:r>
                    </a:p>
                  </a:txBody>
                  <a:tcPr marL="68580" marR="68580" marT="0" marB="0"/>
                </a:tc>
                <a:extLst>
                  <a:ext uri="{0D108BD9-81ED-4DB2-BD59-A6C34878D82A}">
                    <a16:rowId xmlns:a16="http://schemas.microsoft.com/office/drawing/2014/main" val="3981144760"/>
                  </a:ext>
                </a:extLst>
              </a:tr>
              <a:tr h="1406219">
                <a:tc vMerge="1">
                  <a:txBody>
                    <a:bodyPr/>
                    <a:lstStyle/>
                    <a:p>
                      <a:endParaRPr lang="da-DK"/>
                    </a:p>
                  </a:txBody>
                  <a:tcPr/>
                </a:tc>
                <a:tc>
                  <a:txBody>
                    <a:bodyPr/>
                    <a:lstStyle/>
                    <a:p>
                      <a:pPr>
                        <a:lnSpc>
                          <a:spcPct val="107000"/>
                        </a:lnSpc>
                        <a:spcAft>
                          <a:spcPts val="800"/>
                        </a:spcAft>
                      </a:pPr>
                      <a:r>
                        <a:rPr lang="da-DK" sz="1100" b="1" dirty="0">
                          <a:effectLst/>
                        </a:rPr>
                        <a:t>Sammenhænge</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a:effectLst/>
                        </a:rPr>
                        <a:t>Fortolkning, forståelse og forklaring (modellering)</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Indsamle eller kende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Bearbejde og analysere data</a:t>
                      </a:r>
                    </a:p>
                    <a:p>
                      <a:pPr marL="228600" indent="-228600">
                        <a:lnSpc>
                          <a:spcPct val="107000"/>
                        </a:lnSpc>
                        <a:spcAft>
                          <a:spcPts val="800"/>
                        </a:spcAft>
                        <a:buAutoNum type="arabicPeriod"/>
                      </a:pPr>
                      <a:r>
                        <a:rPr lang="da-DK" sz="1100" dirty="0">
                          <a:effectLst/>
                          <a:latin typeface="Calibri" panose="020F0502020204030204" pitchFamily="34" charset="0"/>
                          <a:ea typeface="Calibri" panose="020F0502020204030204" pitchFamily="34" charset="0"/>
                          <a:cs typeface="Times New Roman" panose="02020603050405020304" pitchFamily="18" charset="0"/>
                        </a:rPr>
                        <a:t>Fortolke og vurdere data</a:t>
                      </a:r>
                    </a:p>
                    <a:p>
                      <a:pPr marL="228600" marR="0" lvl="0" indent="-228600" algn="l" defTabSz="914400" rtl="0" eaLnBrk="1" fontAlgn="auto" latinLnBrk="0" hangingPunct="1">
                        <a:lnSpc>
                          <a:spcPct val="107000"/>
                        </a:lnSpc>
                        <a:spcBef>
                          <a:spcPts val="0"/>
                        </a:spcBef>
                        <a:spcAft>
                          <a:spcPts val="800"/>
                        </a:spcAft>
                        <a:buClrTx/>
                        <a:buSzTx/>
                        <a:buFontTx/>
                        <a:buAutoNum type="arabicPeriod" startAt="4"/>
                        <a:tabLst/>
                        <a:defRPr/>
                      </a:pPr>
                      <a:r>
                        <a:rPr lang="da-DK" sz="1100" dirty="0">
                          <a:effectLst/>
                          <a:latin typeface="Calibri" panose="020F0502020204030204" pitchFamily="34" charset="0"/>
                          <a:ea typeface="Calibri" panose="020F0502020204030204" pitchFamily="34" charset="0"/>
                          <a:cs typeface="Times New Roman" panose="02020603050405020304" pitchFamily="18" charset="0"/>
                        </a:rPr>
                        <a:t>Anvende data</a:t>
                      </a:r>
                    </a:p>
                    <a:p>
                      <a:pPr marL="228600" marR="0" lvl="0" indent="-228600" algn="l" defTabSz="914400" rtl="0" eaLnBrk="1" fontAlgn="auto" latinLnBrk="0" hangingPunct="1">
                        <a:lnSpc>
                          <a:spcPct val="107000"/>
                        </a:lnSpc>
                        <a:spcBef>
                          <a:spcPts val="0"/>
                        </a:spcBef>
                        <a:spcAft>
                          <a:spcPts val="800"/>
                        </a:spcAft>
                        <a:buClrTx/>
                        <a:buSzTx/>
                        <a:buFontTx/>
                        <a:buAutoNum type="arabicPeriod" startAt="4"/>
                        <a:tabLst/>
                        <a:defRPr/>
                      </a:pP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02569040"/>
                  </a:ext>
                </a:extLst>
              </a:tr>
              <a:tr h="1060786">
                <a:tc>
                  <a:txBody>
                    <a:bodyPr/>
                    <a:lstStyle/>
                    <a:p>
                      <a:pPr>
                        <a:lnSpc>
                          <a:spcPct val="107000"/>
                        </a:lnSpc>
                        <a:spcAft>
                          <a:spcPts val="800"/>
                        </a:spcAft>
                      </a:pPr>
                      <a:r>
                        <a:rPr lang="da-DK" sz="1100" dirty="0">
                          <a:solidFill>
                            <a:schemeClr val="tx1"/>
                          </a:solidFill>
                          <a:effectLst/>
                        </a:rPr>
                        <a:t>Menneskenes levevilkår </a:t>
                      </a:r>
                      <a:endParaRPr lang="da-DK" sz="11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b="1" dirty="0">
                          <a:effectLst/>
                        </a:rPr>
                        <a:t>Levevilkår </a:t>
                      </a:r>
                      <a:r>
                        <a:rPr lang="da-DK" sz="1100" dirty="0">
                          <a:effectLst/>
                        </a:rPr>
                        <a:t>formet af humane og naturlige systemer og deres interaktion</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a:effectLst/>
                        </a:rPr>
                        <a:t>Beskrivelse af levevilkår og forklaring af de faktorer, der påvirker dem</a:t>
                      </a:r>
                      <a:endParaRPr lang="da-DK" sz="11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800"/>
                        </a:spcAft>
                      </a:pPr>
                      <a:r>
                        <a:rPr lang="da-DK" sz="1100" dirty="0">
                          <a:effectLst/>
                        </a:rPr>
                        <a:t>Formidling af sammenhænge</a:t>
                      </a:r>
                      <a:endParaRPr lang="da-DK" sz="11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1019293298"/>
                  </a:ext>
                </a:extLst>
              </a:tr>
            </a:tbl>
          </a:graphicData>
        </a:graphic>
      </p:graphicFrame>
      <p:sp>
        <p:nvSpPr>
          <p:cNvPr id="11" name="Titel 10">
            <a:extLst>
              <a:ext uri="{FF2B5EF4-FFF2-40B4-BE49-F238E27FC236}">
                <a16:creationId xmlns:a16="http://schemas.microsoft.com/office/drawing/2014/main" id="{F70D98A7-440F-A821-C431-6E55980A96FE}"/>
              </a:ext>
            </a:extLst>
          </p:cNvPr>
          <p:cNvSpPr>
            <a:spLocks noGrp="1"/>
          </p:cNvSpPr>
          <p:nvPr>
            <p:ph type="title"/>
          </p:nvPr>
        </p:nvSpPr>
        <p:spPr>
          <a:xfrm>
            <a:off x="391885" y="809896"/>
            <a:ext cx="10985863" cy="875213"/>
          </a:xfrm>
        </p:spPr>
        <p:txBody>
          <a:bodyPr>
            <a:normAutofit/>
          </a:bodyPr>
          <a:lstStyle/>
          <a:p>
            <a:r>
              <a:rPr lang="da-DK" sz="4000" b="1" dirty="0"/>
              <a:t>Geografi – de fem dimensioner</a:t>
            </a:r>
          </a:p>
        </p:txBody>
      </p:sp>
    </p:spTree>
    <p:extLst>
      <p:ext uri="{BB962C8B-B14F-4D97-AF65-F5344CB8AC3E}">
        <p14:creationId xmlns:p14="http://schemas.microsoft.com/office/powerpoint/2010/main" val="421785597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felt 1">
            <a:extLst>
              <a:ext uri="{FF2B5EF4-FFF2-40B4-BE49-F238E27FC236}">
                <a16:creationId xmlns:a16="http://schemas.microsoft.com/office/drawing/2014/main" id="{32B8E62A-C945-4C32-BF67-2321EA0158E1}"/>
              </a:ext>
            </a:extLst>
          </p:cNvPr>
          <p:cNvSpPr txBox="1"/>
          <p:nvPr/>
        </p:nvSpPr>
        <p:spPr>
          <a:xfrm>
            <a:off x="337264" y="5429056"/>
            <a:ext cx="5374004" cy="646331"/>
          </a:xfrm>
          <a:prstGeom prst="rect">
            <a:avLst/>
          </a:prstGeom>
          <a:solidFill>
            <a:schemeClr val="bg2"/>
          </a:solidFill>
        </p:spPr>
        <p:txBody>
          <a:bodyPr wrap="square" rtlCol="0">
            <a:spAutoFit/>
          </a:bodyPr>
          <a:lstStyle/>
          <a:p>
            <a:r>
              <a:rPr lang="da-DK" dirty="0"/>
              <a:t>Ser du naturlige, kulturelle eller samfundsmæssige mønstre her? … og hvilke?</a:t>
            </a:r>
          </a:p>
        </p:txBody>
      </p:sp>
      <p:pic>
        <p:nvPicPr>
          <p:cNvPr id="4" name="Billede 3">
            <a:extLst>
              <a:ext uri="{FF2B5EF4-FFF2-40B4-BE49-F238E27FC236}">
                <a16:creationId xmlns:a16="http://schemas.microsoft.com/office/drawing/2014/main" id="{F0A420A3-6118-4255-A5B9-35F6F19E60F6}"/>
              </a:ext>
            </a:extLst>
          </p:cNvPr>
          <p:cNvPicPr>
            <a:picLocks noChangeAspect="1"/>
          </p:cNvPicPr>
          <p:nvPr/>
        </p:nvPicPr>
        <p:blipFill rotWithShape="1">
          <a:blip r:embed="rId3"/>
          <a:srcRect t="8345" b="6104"/>
          <a:stretch/>
        </p:blipFill>
        <p:spPr>
          <a:xfrm>
            <a:off x="20" y="68520"/>
            <a:ext cx="12191980" cy="6857990"/>
          </a:xfrm>
          <a:prstGeom prst="rect">
            <a:avLst/>
          </a:prstGeom>
        </p:spPr>
      </p:pic>
      <p:sp>
        <p:nvSpPr>
          <p:cNvPr id="5" name="Tekstfelt 4">
            <a:extLst>
              <a:ext uri="{FF2B5EF4-FFF2-40B4-BE49-F238E27FC236}">
                <a16:creationId xmlns:a16="http://schemas.microsoft.com/office/drawing/2014/main" id="{E9460C90-DDC7-4BAB-8807-307CB1C25442}"/>
              </a:ext>
            </a:extLst>
          </p:cNvPr>
          <p:cNvSpPr txBox="1"/>
          <p:nvPr/>
        </p:nvSpPr>
        <p:spPr>
          <a:xfrm>
            <a:off x="403527" y="5516063"/>
            <a:ext cx="9948487" cy="1077218"/>
          </a:xfrm>
          <a:prstGeom prst="rect">
            <a:avLst/>
          </a:prstGeom>
          <a:solidFill>
            <a:schemeClr val="bg2"/>
          </a:solidFill>
          <a:ln>
            <a:solidFill>
              <a:schemeClr val="tx1">
                <a:lumMod val="95000"/>
                <a:lumOff val="5000"/>
              </a:schemeClr>
            </a:solidFill>
          </a:ln>
        </p:spPr>
        <p:txBody>
          <a:bodyPr wrap="square" rtlCol="0">
            <a:spAutoFit/>
          </a:bodyPr>
          <a:lstStyle/>
          <a:p>
            <a:r>
              <a:rPr lang="da-DK" sz="4000" b="1" dirty="0"/>
              <a:t>Afdække mønstre</a:t>
            </a:r>
          </a:p>
          <a:p>
            <a:pPr marL="342900" indent="-342900">
              <a:buFont typeface="Arial" panose="020B0604020202020204" pitchFamily="34" charset="0"/>
              <a:buChar char="•"/>
            </a:pPr>
            <a:r>
              <a:rPr lang="da-DK" sz="2400" dirty="0"/>
              <a:t>Mønstre kan være fysiske, kulturelle og/eller samfundsmæssige</a:t>
            </a:r>
          </a:p>
        </p:txBody>
      </p:sp>
    </p:spTree>
    <p:extLst>
      <p:ext uri="{BB962C8B-B14F-4D97-AF65-F5344CB8AC3E}">
        <p14:creationId xmlns:p14="http://schemas.microsoft.com/office/powerpoint/2010/main" val="1333935869"/>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descr="Et billede, der indeholder udendørs, himmel, bjerg, by&#10;&#10;Automatisk genereret beskrivelse">
            <a:extLst>
              <a:ext uri="{FF2B5EF4-FFF2-40B4-BE49-F238E27FC236}">
                <a16:creationId xmlns:a16="http://schemas.microsoft.com/office/drawing/2014/main" id="{7065EB65-7A29-40A7-A1A2-9EA04EAF8CED}"/>
              </a:ext>
            </a:extLst>
          </p:cNvPr>
          <p:cNvPicPr>
            <a:picLocks noChangeAspect="1"/>
          </p:cNvPicPr>
          <p:nvPr/>
        </p:nvPicPr>
        <p:blipFill rotWithShape="1">
          <a:blip r:embed="rId3">
            <a:extLst>
              <a:ext uri="{28A0092B-C50C-407E-A947-70E740481C1C}">
                <a14:useLocalDpi xmlns:a14="http://schemas.microsoft.com/office/drawing/2010/main" val="0"/>
              </a:ext>
            </a:extLst>
          </a:blip>
          <a:srcRect t="16045"/>
          <a:stretch/>
        </p:blipFill>
        <p:spPr>
          <a:xfrm>
            <a:off x="20" y="10"/>
            <a:ext cx="12191980" cy="6857990"/>
          </a:xfrm>
          <a:prstGeom prst="rect">
            <a:avLst/>
          </a:prstGeom>
        </p:spPr>
      </p:pic>
      <p:sp>
        <p:nvSpPr>
          <p:cNvPr id="4" name="Tekstfelt 3">
            <a:extLst>
              <a:ext uri="{FF2B5EF4-FFF2-40B4-BE49-F238E27FC236}">
                <a16:creationId xmlns:a16="http://schemas.microsoft.com/office/drawing/2014/main" id="{16AEFFF5-E8BA-4E2D-811C-06ADDA1B69F0}"/>
              </a:ext>
            </a:extLst>
          </p:cNvPr>
          <p:cNvSpPr txBox="1"/>
          <p:nvPr/>
        </p:nvSpPr>
        <p:spPr>
          <a:xfrm>
            <a:off x="439180" y="5114852"/>
            <a:ext cx="11221517" cy="1077218"/>
          </a:xfrm>
          <a:prstGeom prst="rect">
            <a:avLst/>
          </a:prstGeom>
          <a:solidFill>
            <a:schemeClr val="bg2"/>
          </a:solidFill>
          <a:ln>
            <a:solidFill>
              <a:schemeClr val="tx1">
                <a:lumMod val="95000"/>
                <a:lumOff val="5000"/>
              </a:schemeClr>
            </a:solidFill>
          </a:ln>
        </p:spPr>
        <p:txBody>
          <a:bodyPr wrap="square" rtlCol="0">
            <a:spAutoFit/>
          </a:bodyPr>
          <a:lstStyle/>
          <a:p>
            <a:r>
              <a:rPr lang="da-DK" sz="4000" b="1" dirty="0"/>
              <a:t>Afdække mønstre</a:t>
            </a:r>
          </a:p>
          <a:p>
            <a:r>
              <a:rPr lang="da-DK" sz="2400" dirty="0"/>
              <a:t>Quito, Ecuador. Hvordan og hvorfor er byen en del af et  </a:t>
            </a:r>
            <a:r>
              <a:rPr lang="da-DK" sz="2400" b="1" dirty="0"/>
              <a:t>globalt mønster</a:t>
            </a:r>
            <a:r>
              <a:rPr lang="da-DK" sz="2400" dirty="0"/>
              <a:t>?</a:t>
            </a:r>
          </a:p>
        </p:txBody>
      </p:sp>
    </p:spTree>
    <p:extLst>
      <p:ext uri="{BB962C8B-B14F-4D97-AF65-F5344CB8AC3E}">
        <p14:creationId xmlns:p14="http://schemas.microsoft.com/office/powerpoint/2010/main" val="109350509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404E1513-8D6A-476F-9A11-09C505567995}"/>
              </a:ext>
            </a:extLst>
          </p:cNvPr>
          <p:cNvPicPr>
            <a:picLocks noChangeAspect="1"/>
          </p:cNvPicPr>
          <p:nvPr/>
        </p:nvPicPr>
        <p:blipFill rotWithShape="1">
          <a:blip r:embed="rId3"/>
          <a:srcRect t="4661"/>
          <a:stretch/>
        </p:blipFill>
        <p:spPr>
          <a:xfrm>
            <a:off x="1841253" y="1035871"/>
            <a:ext cx="8509493" cy="4786258"/>
          </a:xfrm>
          <a:prstGeom prst="rect">
            <a:avLst/>
          </a:prstGeom>
        </p:spPr>
      </p:pic>
    </p:spTree>
    <p:extLst>
      <p:ext uri="{BB962C8B-B14F-4D97-AF65-F5344CB8AC3E}">
        <p14:creationId xmlns:p14="http://schemas.microsoft.com/office/powerpoint/2010/main" val="20524444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Billede 1">
            <a:extLst>
              <a:ext uri="{FF2B5EF4-FFF2-40B4-BE49-F238E27FC236}">
                <a16:creationId xmlns:a16="http://schemas.microsoft.com/office/drawing/2014/main" id="{56AA089A-22F1-4CDC-A017-AB7A0437B75C}"/>
              </a:ext>
            </a:extLst>
          </p:cNvPr>
          <p:cNvPicPr>
            <a:picLocks noChangeAspect="1"/>
          </p:cNvPicPr>
          <p:nvPr/>
        </p:nvPicPr>
        <p:blipFill rotWithShape="1">
          <a:blip r:embed="rId3"/>
          <a:srcRect t="7807" b="6966"/>
          <a:stretch/>
        </p:blipFill>
        <p:spPr>
          <a:xfrm>
            <a:off x="1875748" y="1136810"/>
            <a:ext cx="8150571" cy="4584379"/>
          </a:xfrm>
          <a:prstGeom prst="rect">
            <a:avLst/>
          </a:prstGeom>
        </p:spPr>
      </p:pic>
    </p:spTree>
    <p:extLst>
      <p:ext uri="{BB962C8B-B14F-4D97-AF65-F5344CB8AC3E}">
        <p14:creationId xmlns:p14="http://schemas.microsoft.com/office/powerpoint/2010/main" val="169803291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Billede 2">
            <a:extLst>
              <a:ext uri="{FF2B5EF4-FFF2-40B4-BE49-F238E27FC236}">
                <a16:creationId xmlns:a16="http://schemas.microsoft.com/office/drawing/2014/main" id="{2FBF8D1B-76F2-5E4B-7B7A-BBE2F30C22E1}"/>
              </a:ext>
            </a:extLst>
          </p:cNvPr>
          <p:cNvPicPr>
            <a:picLocks noChangeAspect="1"/>
          </p:cNvPicPr>
          <p:nvPr/>
        </p:nvPicPr>
        <p:blipFill>
          <a:blip r:embed="rId3"/>
          <a:stretch>
            <a:fillRect/>
          </a:stretch>
        </p:blipFill>
        <p:spPr>
          <a:xfrm>
            <a:off x="1973222" y="952285"/>
            <a:ext cx="8245555" cy="4953429"/>
          </a:xfrm>
          <a:prstGeom prst="rect">
            <a:avLst/>
          </a:prstGeom>
        </p:spPr>
      </p:pic>
    </p:spTree>
    <p:extLst>
      <p:ext uri="{BB962C8B-B14F-4D97-AF65-F5344CB8AC3E}">
        <p14:creationId xmlns:p14="http://schemas.microsoft.com/office/powerpoint/2010/main" val="29379665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Se NASA's fascinerende natbilleder af jorden | Udland | DR">
            <a:extLst>
              <a:ext uri="{FF2B5EF4-FFF2-40B4-BE49-F238E27FC236}">
                <a16:creationId xmlns:a16="http://schemas.microsoft.com/office/drawing/2014/main" id="{2674AD2C-863F-DCF5-B471-3FFBD777C76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763" y="214313"/>
            <a:ext cx="11420475" cy="64293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47677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 1">
            <a:extLst>
              <a:ext uri="{FF2B5EF4-FFF2-40B4-BE49-F238E27FC236}">
                <a16:creationId xmlns:a16="http://schemas.microsoft.com/office/drawing/2014/main" id="{DFD9053B-B2A4-42D8-B2D2-6E1B71704731}"/>
              </a:ext>
            </a:extLst>
          </p:cNvPr>
          <p:cNvGraphicFramePr>
            <a:graphicFrameLocks noGrp="1"/>
          </p:cNvGraphicFramePr>
          <p:nvPr/>
        </p:nvGraphicFramePr>
        <p:xfrm>
          <a:off x="507438" y="516031"/>
          <a:ext cx="11177123" cy="5823748"/>
        </p:xfrm>
        <a:graphic>
          <a:graphicData uri="http://schemas.openxmlformats.org/drawingml/2006/table">
            <a:tbl>
              <a:tblPr firstRow="1" firstCol="1" bandRow="1">
                <a:tableStyleId>{5C22544A-7EE6-4342-B048-85BDC9FD1C3A}</a:tableStyleId>
              </a:tblPr>
              <a:tblGrid>
                <a:gridCol w="1515091">
                  <a:extLst>
                    <a:ext uri="{9D8B030D-6E8A-4147-A177-3AD203B41FA5}">
                      <a16:colId xmlns:a16="http://schemas.microsoft.com/office/drawing/2014/main" val="2513757905"/>
                    </a:ext>
                  </a:extLst>
                </a:gridCol>
                <a:gridCol w="3119211">
                  <a:extLst>
                    <a:ext uri="{9D8B030D-6E8A-4147-A177-3AD203B41FA5}">
                      <a16:colId xmlns:a16="http://schemas.microsoft.com/office/drawing/2014/main" val="1380543488"/>
                    </a:ext>
                  </a:extLst>
                </a:gridCol>
                <a:gridCol w="2929621">
                  <a:extLst>
                    <a:ext uri="{9D8B030D-6E8A-4147-A177-3AD203B41FA5}">
                      <a16:colId xmlns:a16="http://schemas.microsoft.com/office/drawing/2014/main" val="3253908876"/>
                    </a:ext>
                  </a:extLst>
                </a:gridCol>
                <a:gridCol w="3613200">
                  <a:extLst>
                    <a:ext uri="{9D8B030D-6E8A-4147-A177-3AD203B41FA5}">
                      <a16:colId xmlns:a16="http://schemas.microsoft.com/office/drawing/2014/main" val="1466272460"/>
                    </a:ext>
                  </a:extLst>
                </a:gridCol>
              </a:tblGrid>
              <a:tr h="845633">
                <a:tc>
                  <a:txBody>
                    <a:bodyPr/>
                    <a:lstStyle/>
                    <a:p>
                      <a:pPr algn="l">
                        <a:lnSpc>
                          <a:spcPct val="105000"/>
                        </a:lnSpc>
                        <a:spcAft>
                          <a:spcPts val="800"/>
                        </a:spcAft>
                      </a:pPr>
                      <a:r>
                        <a:rPr lang="da-DK" sz="1400" dirty="0">
                          <a:solidFill>
                            <a:schemeClr val="tx1"/>
                          </a:solidFill>
                          <a:effectLst/>
                        </a:rPr>
                        <a:t>Geografiens fem grundsten</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400" dirty="0">
                          <a:solidFill>
                            <a:schemeClr val="tx1"/>
                          </a:solidFill>
                          <a:effectLst/>
                        </a:rPr>
                        <a:t>Undersøger, giver viden om, forståelse af og indblik i</a:t>
                      </a:r>
                    </a:p>
                    <a:p>
                      <a:pPr>
                        <a:lnSpc>
                          <a:spcPct val="105000"/>
                        </a:lnSpc>
                        <a:spcAft>
                          <a:spcPts val="800"/>
                        </a:spcAft>
                      </a:pP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400" dirty="0">
                          <a:solidFill>
                            <a:schemeClr val="tx1"/>
                          </a:solidFill>
                          <a:effectLst/>
                        </a:rPr>
                        <a:t>Nøgleord</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400" dirty="0">
                          <a:solidFill>
                            <a:schemeClr val="tx1"/>
                          </a:solidFill>
                          <a:effectLst/>
                        </a:rPr>
                        <a:t>Kan fx handle om</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5720" marR="45720"/>
                </a:tc>
                <a:extLst>
                  <a:ext uri="{0D108BD9-81ED-4DB2-BD59-A6C34878D82A}">
                    <a16:rowId xmlns:a16="http://schemas.microsoft.com/office/drawing/2014/main" val="1446609698"/>
                  </a:ext>
                </a:extLst>
              </a:tr>
              <a:tr h="1277556">
                <a:tc>
                  <a:txBody>
                    <a:bodyPr/>
                    <a:lstStyle/>
                    <a:p>
                      <a:pPr>
                        <a:lnSpc>
                          <a:spcPct val="105000"/>
                        </a:lnSpc>
                        <a:spcAft>
                          <a:spcPts val="800"/>
                        </a:spcAft>
                      </a:pPr>
                      <a:r>
                        <a:rPr lang="da-DK" sz="1400" dirty="0">
                          <a:solidFill>
                            <a:schemeClr val="tx1"/>
                          </a:solidFill>
                          <a:effectLst/>
                        </a:rPr>
                        <a:t>Rumlighed</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Hvor vi er og hvad betyder det? </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Hvor?</a:t>
                      </a:r>
                    </a:p>
                    <a:p>
                      <a:pPr>
                        <a:lnSpc>
                          <a:spcPct val="105000"/>
                        </a:lnSpc>
                        <a:spcAft>
                          <a:spcPts val="800"/>
                        </a:spcAft>
                      </a:pPr>
                      <a:r>
                        <a:rPr lang="da-DK" sz="1100" b="1" dirty="0">
                          <a:effectLst/>
                        </a:rPr>
                        <a:t>Lokalisering</a:t>
                      </a:r>
                    </a:p>
                    <a:p>
                      <a:pPr>
                        <a:lnSpc>
                          <a:spcPct val="105000"/>
                        </a:lnSpc>
                        <a:spcAft>
                          <a:spcPts val="800"/>
                        </a:spcAft>
                      </a:pPr>
                      <a:r>
                        <a:rPr lang="da-DK" sz="1100" b="1" dirty="0">
                          <a:effectLst/>
                        </a:rPr>
                        <a:t>Absolut og relativt</a:t>
                      </a:r>
                    </a:p>
                    <a:p>
                      <a:pPr>
                        <a:lnSpc>
                          <a:spcPct val="105000"/>
                        </a:lnSpc>
                        <a:spcAft>
                          <a:spcPts val="800"/>
                        </a:spcAft>
                      </a:pPr>
                      <a:r>
                        <a:rPr lang="da-DK" sz="1100" b="1" dirty="0">
                          <a:effectLst/>
                        </a:rPr>
                        <a:t>Fra kort </a:t>
                      </a:r>
                      <a:r>
                        <a:rPr lang="da-DK" sz="1100" b="1" dirty="0">
                          <a:effectLst/>
                          <a:sym typeface="Wingdings" panose="05000000000000000000" pitchFamily="2" charset="2"/>
                        </a:rPr>
                        <a:t></a:t>
                      </a:r>
                      <a:r>
                        <a:rPr lang="da-DK" sz="1100" b="1" dirty="0">
                          <a:effectLst/>
                        </a:rPr>
                        <a:t> virkelighed</a:t>
                      </a: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Koordinater og relativ angivelse i forhold til noget andet.</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extLst>
                  <a:ext uri="{0D108BD9-81ED-4DB2-BD59-A6C34878D82A}">
                    <a16:rowId xmlns:a16="http://schemas.microsoft.com/office/drawing/2014/main" val="1531892966"/>
                  </a:ext>
                </a:extLst>
              </a:tr>
              <a:tr h="621658">
                <a:tc>
                  <a:txBody>
                    <a:bodyPr/>
                    <a:lstStyle/>
                    <a:p>
                      <a:pPr>
                        <a:lnSpc>
                          <a:spcPct val="105000"/>
                        </a:lnSpc>
                        <a:spcAft>
                          <a:spcPts val="800"/>
                        </a:spcAft>
                      </a:pPr>
                      <a:r>
                        <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Afdække mønstre</a:t>
                      </a:r>
                    </a:p>
                  </a:txBody>
                  <a:tcPr marL="4160" marR="4160" marT="0" marB="0"/>
                </a:tc>
                <a:tc>
                  <a:txBody>
                    <a:bodyPr/>
                    <a:lstStyle/>
                    <a:p>
                      <a:pPr>
                        <a:lnSpc>
                          <a:spcPct val="105000"/>
                        </a:lnSpc>
                        <a:spcAft>
                          <a:spcPts val="800"/>
                        </a:spcAft>
                      </a:pPr>
                      <a:r>
                        <a:rPr lang="da-DK" sz="1100" b="1" dirty="0">
                          <a:effectLst/>
                        </a:rPr>
                        <a:t>Vores fysiske og samfundsmæssige omverden</a:t>
                      </a: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Hvor kan man se mønstre?</a:t>
                      </a:r>
                    </a:p>
                    <a:p>
                      <a:pPr>
                        <a:lnSpc>
                          <a:spcPct val="105000"/>
                        </a:lnSpc>
                        <a:spcAft>
                          <a:spcPts val="800"/>
                        </a:spcAft>
                      </a:pPr>
                      <a:r>
                        <a:rPr lang="da-DK" sz="1100" b="1" dirty="0">
                          <a:effectLst/>
                        </a:rPr>
                        <a:t>Hvordan opstår forskellige mønstre?</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Migration, vindsystemer, landbrugsproduktion, i- og ulande, havstrømme, jordskælv og energiforbrug.</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extLst>
                  <a:ext uri="{0D108BD9-81ED-4DB2-BD59-A6C34878D82A}">
                    <a16:rowId xmlns:a16="http://schemas.microsoft.com/office/drawing/2014/main" val="2886338152"/>
                  </a:ext>
                </a:extLst>
              </a:tr>
              <a:tr h="1277556">
                <a:tc>
                  <a:txBody>
                    <a:bodyPr/>
                    <a:lstStyle/>
                    <a:p>
                      <a:pPr>
                        <a:lnSpc>
                          <a:spcPct val="105000"/>
                        </a:lnSpc>
                        <a:spcAft>
                          <a:spcPts val="800"/>
                        </a:spcAft>
                      </a:pPr>
                      <a:r>
                        <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Forandringer</a:t>
                      </a: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Udvikling over tid</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Før, nu og i fremtiden</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Tektoniske bevægelser, klimaændringer, energiomstilling, bæredygtighed, befolkningstilvækst og teknologi.</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extLst>
                  <a:ext uri="{0D108BD9-81ED-4DB2-BD59-A6C34878D82A}">
                    <a16:rowId xmlns:a16="http://schemas.microsoft.com/office/drawing/2014/main" val="3368942210"/>
                  </a:ext>
                </a:extLst>
              </a:tr>
              <a:tr h="898880">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400" dirty="0">
                          <a:solidFill>
                            <a:schemeClr val="tx1"/>
                          </a:solidFill>
                          <a:effectLst/>
                        </a:rPr>
                        <a:t>Sammenhænge</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Vores omverden med både natur- og samfundsvidenskabelige forklaringer</a:t>
                      </a: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a:lnSpc>
                          <a:spcPct val="105000"/>
                        </a:lnSpc>
                        <a:spcAft>
                          <a:spcPts val="800"/>
                        </a:spcAft>
                      </a:pPr>
                      <a:r>
                        <a:rPr lang="da-DK" sz="1100" b="1" dirty="0">
                          <a:effectLst/>
                        </a:rPr>
                        <a:t>Årsager til sammenhænge.</a:t>
                      </a:r>
                    </a:p>
                    <a:p>
                      <a:pPr>
                        <a:lnSpc>
                          <a:spcPct val="105000"/>
                        </a:lnSpc>
                        <a:spcAft>
                          <a:spcPts val="800"/>
                        </a:spcAft>
                      </a:pPr>
                      <a:r>
                        <a:rPr lang="da-DK" sz="1100" b="1" dirty="0">
                          <a:effectLst/>
                        </a:rPr>
                        <a:t>Forklaringer og baggrunde for disse sammenhænge</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Levealder, klimaændringer, flytningsstrømme, naturkatastrofer, fra råvarer til produkter, global opvarmning og infrastruktur.</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5000"/>
                        </a:lnSpc>
                        <a:spcAft>
                          <a:spcPts val="800"/>
                        </a:spcAft>
                      </a:pP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extLst>
                  <a:ext uri="{0D108BD9-81ED-4DB2-BD59-A6C34878D82A}">
                    <a16:rowId xmlns:a16="http://schemas.microsoft.com/office/drawing/2014/main" val="3283299863"/>
                  </a:ext>
                </a:extLst>
              </a:tr>
              <a:tr h="897485">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400" dirty="0">
                          <a:solidFill>
                            <a:schemeClr val="tx1"/>
                          </a:solidFill>
                          <a:effectLst/>
                        </a:rPr>
                        <a:t>Levevilkår</a:t>
                      </a:r>
                      <a:endParaRPr lang="da-DK"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tc>
                  <a:txBody>
                    <a:bodyPr/>
                    <a:lstStyle/>
                    <a:p>
                      <a:pPr marL="0" marR="0" lvl="0" indent="0" algn="l" defTabSz="457200" rtl="0" eaLnBrk="1" fontAlgn="auto" latinLnBrk="0" hangingPunct="1">
                        <a:lnSpc>
                          <a:spcPct val="105000"/>
                        </a:lnSpc>
                        <a:spcBef>
                          <a:spcPts val="0"/>
                        </a:spcBef>
                        <a:spcAft>
                          <a:spcPts val="800"/>
                        </a:spcAft>
                        <a:buClrTx/>
                        <a:buSzTx/>
                        <a:buFontTx/>
                        <a:buNone/>
                        <a:tabLst/>
                        <a:defRPr/>
                      </a:pPr>
                      <a:r>
                        <a:rPr lang="da-DK" sz="1100" b="1" dirty="0">
                          <a:effectLst/>
                        </a:rPr>
                        <a:t>Samspil mellem naturlige og menneskeskabte forhold.</a:t>
                      </a:r>
                    </a:p>
                  </a:txBody>
                  <a:tcPr marL="4160" marR="4160" marT="0" marB="0"/>
                </a:tc>
                <a:tc>
                  <a:txBody>
                    <a:bodyPr/>
                    <a:lstStyle/>
                    <a:p>
                      <a:pPr>
                        <a:lnSpc>
                          <a:spcPct val="105000"/>
                        </a:lnSpc>
                        <a:spcAft>
                          <a:spcPts val="800"/>
                        </a:spcAft>
                      </a:pPr>
                      <a:r>
                        <a:rPr lang="da-DK" sz="1100" b="1" dirty="0">
                          <a:effectLst/>
                        </a:rPr>
                        <a:t>Kende levevilkår rundt om på kloden.</a:t>
                      </a:r>
                    </a:p>
                    <a:p>
                      <a:pPr>
                        <a:lnSpc>
                          <a:spcPct val="105000"/>
                        </a:lnSpc>
                        <a:spcAft>
                          <a:spcPts val="800"/>
                        </a:spcAft>
                      </a:pPr>
                      <a:r>
                        <a:rPr lang="da-DK" sz="1100" b="1" dirty="0">
                          <a:effectLst/>
                        </a:rPr>
                        <a:t>Levevilkår og bæredygtige løsninger nu og i fremtiden</a:t>
                      </a:r>
                    </a:p>
                  </a:txBody>
                  <a:tcPr marL="4160" marR="4160" marT="0" marB="0"/>
                </a:tc>
                <a:tc>
                  <a:txBody>
                    <a:bodyPr/>
                    <a:lstStyle/>
                    <a:p>
                      <a:pPr>
                        <a:lnSpc>
                          <a:spcPct val="105000"/>
                        </a:lnSpc>
                        <a:spcAft>
                          <a:spcPts val="800"/>
                        </a:spcAft>
                      </a:pPr>
                      <a:r>
                        <a:rPr lang="da-DK" sz="1100" b="1" dirty="0">
                          <a:effectLst/>
                        </a:rPr>
                        <a:t>Naturgrundlag, fødevareproduktion, ulighed,</a:t>
                      </a:r>
                    </a:p>
                    <a:p>
                      <a:pPr>
                        <a:lnSpc>
                          <a:spcPct val="105000"/>
                        </a:lnSpc>
                        <a:spcAft>
                          <a:spcPts val="800"/>
                        </a:spcAft>
                      </a:pPr>
                      <a:r>
                        <a:rPr lang="da-DK" sz="1100" b="1" dirty="0">
                          <a:effectLst/>
                        </a:rPr>
                        <a:t>FN’s verdensmål</a:t>
                      </a:r>
                      <a:endParaRPr lang="da-DK" sz="1100" b="1" dirty="0">
                        <a:effectLst/>
                        <a:latin typeface="Calibri" panose="020F0502020204030204" pitchFamily="34" charset="0"/>
                        <a:ea typeface="Calibri" panose="020F0502020204030204" pitchFamily="34" charset="0"/>
                        <a:cs typeface="Times New Roman" panose="02020603050405020304" pitchFamily="18" charset="0"/>
                      </a:endParaRPr>
                    </a:p>
                  </a:txBody>
                  <a:tcPr marL="4160" marR="4160" marT="0" marB="0"/>
                </a:tc>
                <a:extLst>
                  <a:ext uri="{0D108BD9-81ED-4DB2-BD59-A6C34878D82A}">
                    <a16:rowId xmlns:a16="http://schemas.microsoft.com/office/drawing/2014/main" val="2861726767"/>
                  </a:ext>
                </a:extLst>
              </a:tr>
            </a:tbl>
          </a:graphicData>
        </a:graphic>
      </p:graphicFrame>
    </p:spTree>
    <p:extLst>
      <p:ext uri="{BB962C8B-B14F-4D97-AF65-F5344CB8AC3E}">
        <p14:creationId xmlns:p14="http://schemas.microsoft.com/office/powerpoint/2010/main" val="3164851806"/>
      </p:ext>
    </p:extLst>
  </p:cSld>
  <p:clrMapOvr>
    <a:masterClrMapping/>
  </p:clrMapOvr>
  <mc:AlternateContent xmlns:mc="http://schemas.openxmlformats.org/markup-compatibility/2006" xmlns:p14="http://schemas.microsoft.com/office/powerpoint/2010/main">
    <mc:Choice Requires="p14">
      <p:transition spd="slow" p14:dur="2000" advClick="0" advTm="8000"/>
    </mc:Choice>
    <mc:Fallback xmlns="">
      <p:transition spd="slow" advClick="0" advTm="8000"/>
    </mc:Fallback>
  </mc:AlternateContent>
</p:sld>
</file>

<file path=ppt/theme/theme1.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43</TotalTime>
  <Words>856</Words>
  <Application>Microsoft Office PowerPoint</Application>
  <PresentationFormat>Widescreen</PresentationFormat>
  <Paragraphs>112</Paragraphs>
  <Slides>9</Slides>
  <Notes>9</Notes>
  <HiddenSlides>0</HiddenSlides>
  <MMClips>0</MMClips>
  <ScaleCrop>false</ScaleCrop>
  <HeadingPairs>
    <vt:vector size="6" baseType="variant">
      <vt:variant>
        <vt:lpstr>Benyttede skrifttyper</vt:lpstr>
      </vt:variant>
      <vt:variant>
        <vt:i4>4</vt:i4>
      </vt:variant>
      <vt:variant>
        <vt:lpstr>Tema</vt:lpstr>
      </vt:variant>
      <vt:variant>
        <vt:i4>1</vt:i4>
      </vt:variant>
      <vt:variant>
        <vt:lpstr>Slidetitler</vt:lpstr>
      </vt:variant>
      <vt:variant>
        <vt:i4>9</vt:i4>
      </vt:variant>
    </vt:vector>
  </HeadingPairs>
  <TitlesOfParts>
    <vt:vector size="14" baseType="lpstr">
      <vt:lpstr>Arial</vt:lpstr>
      <vt:lpstr>Calibri</vt:lpstr>
      <vt:lpstr>Calibri Light</vt:lpstr>
      <vt:lpstr>Wingdings</vt:lpstr>
      <vt:lpstr>Office-tema</vt:lpstr>
      <vt:lpstr>At afdække mønstre</vt:lpstr>
      <vt:lpstr>Geografi – de fem dimensioner</vt:lpstr>
      <vt:lpstr>PowerPoint-præsentation</vt:lpstr>
      <vt:lpstr>PowerPoint-præsentation</vt:lpstr>
      <vt:lpstr>PowerPoint-præsentation</vt:lpstr>
      <vt:lpstr>PowerPoint-præsentation</vt:lpstr>
      <vt:lpstr>PowerPoint-præsentation</vt:lpstr>
      <vt:lpstr>PowerPoint-præsentation</vt:lpstr>
      <vt:lpstr>PowerPoint-præsentation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At afdække mønstre</dc:title>
  <dc:creator>Kristian Nordholm</dc:creator>
  <cp:lastModifiedBy>Kristian Nordholm</cp:lastModifiedBy>
  <cp:revision>8</cp:revision>
  <dcterms:created xsi:type="dcterms:W3CDTF">2023-04-18T17:51:42Z</dcterms:created>
  <dcterms:modified xsi:type="dcterms:W3CDTF">2023-07-04T18:31:15Z</dcterms:modified>
</cp:coreProperties>
</file>